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22" r:id="rId2"/>
    <p:sldId id="1141" r:id="rId3"/>
    <p:sldId id="976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8" r:id="rId18"/>
    <p:sldId id="1219" r:id="rId19"/>
    <p:sldId id="1216" r:id="rId20"/>
    <p:sldId id="1220" r:id="rId21"/>
    <p:sldId id="1221" r:id="rId22"/>
    <p:sldId id="1217" r:id="rId23"/>
    <p:sldId id="1222" r:id="rId24"/>
    <p:sldId id="1227" r:id="rId25"/>
    <p:sldId id="1247" r:id="rId26"/>
    <p:sldId id="1246" r:id="rId27"/>
    <p:sldId id="1223" r:id="rId28"/>
    <p:sldId id="1224" r:id="rId29"/>
    <p:sldId id="1225" r:id="rId30"/>
    <p:sldId id="1226" r:id="rId31"/>
    <p:sldId id="1228" r:id="rId32"/>
    <p:sldId id="1248" r:id="rId33"/>
    <p:sldId id="1229" r:id="rId34"/>
    <p:sldId id="1230" r:id="rId35"/>
    <p:sldId id="1231" r:id="rId36"/>
    <p:sldId id="1232" r:id="rId37"/>
    <p:sldId id="1233" r:id="rId38"/>
    <p:sldId id="1235" r:id="rId39"/>
    <p:sldId id="1234" r:id="rId40"/>
    <p:sldId id="1236" r:id="rId41"/>
    <p:sldId id="1238" r:id="rId42"/>
    <p:sldId id="1239" r:id="rId43"/>
    <p:sldId id="1240" r:id="rId44"/>
    <p:sldId id="1241" r:id="rId45"/>
    <p:sldId id="1242" r:id="rId46"/>
    <p:sldId id="1243" r:id="rId47"/>
    <p:sldId id="1245" r:id="rId48"/>
    <p:sldId id="1244" r:id="rId49"/>
    <p:sldId id="1237" r:id="rId50"/>
    <p:sldId id="259" r:id="rId51"/>
  </p:sldIdLst>
  <p:sldSz cx="36576000" cy="20574000"/>
  <p:notesSz cx="6858000" cy="9144000"/>
  <p:custDataLst>
    <p:tags r:id="rId5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2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3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7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82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9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1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5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3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2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4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9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1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7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3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6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1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8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59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8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02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11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3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109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Synced?source=post_page-----12027d942e53--------------------------------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1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38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31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109/PMAPS.2018.8440559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to evaluate samples?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534787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Two sample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/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Given two datasets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assume the underlying data distribution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  <a:blipFill>
                <a:blip r:embed="rId3"/>
                <a:stretch>
                  <a:fillRect l="-1121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/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  <a:blipFill>
                <a:blip r:embed="rId4"/>
                <a:stretch>
                  <a:fillRect l="-6983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51437CB-02FE-468E-9C5E-15C05A4F25A4}"/>
              </a:ext>
            </a:extLst>
          </p:cNvPr>
          <p:cNvSpPr/>
          <p:nvPr/>
        </p:nvSpPr>
        <p:spPr bwMode="auto">
          <a:xfrm>
            <a:off x="9176647" y="899612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895E63-F4C6-450B-8E7B-258A4B5AB26D}"/>
              </a:ext>
            </a:extLst>
          </p:cNvPr>
          <p:cNvSpPr/>
          <p:nvPr/>
        </p:nvSpPr>
        <p:spPr bwMode="auto">
          <a:xfrm>
            <a:off x="10593967" y="94076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0670A1-D5A8-488E-9CDD-4F293A3C7EF2}"/>
              </a:ext>
            </a:extLst>
          </p:cNvPr>
          <p:cNvSpPr/>
          <p:nvPr/>
        </p:nvSpPr>
        <p:spPr bwMode="auto">
          <a:xfrm>
            <a:off x="12406255" y="90647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721FAD-84D1-4077-A83F-07525A794904}"/>
              </a:ext>
            </a:extLst>
          </p:cNvPr>
          <p:cNvSpPr/>
          <p:nvPr/>
        </p:nvSpPr>
        <p:spPr bwMode="auto">
          <a:xfrm>
            <a:off x="12909175" y="1029914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E9E00-C299-4650-8F81-E227BDF1F19F}"/>
              </a:ext>
            </a:extLst>
          </p:cNvPr>
          <p:cNvSpPr/>
          <p:nvPr/>
        </p:nvSpPr>
        <p:spPr bwMode="auto">
          <a:xfrm>
            <a:off x="14486515" y="112478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61ECC-BB94-48B0-8B0C-F6472348B375}"/>
              </a:ext>
            </a:extLst>
          </p:cNvPr>
          <p:cNvSpPr/>
          <p:nvPr/>
        </p:nvSpPr>
        <p:spPr bwMode="auto">
          <a:xfrm>
            <a:off x="1473797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3E7CEF-008C-4529-BBBB-CFBEA91C1DC8}"/>
              </a:ext>
            </a:extLst>
          </p:cNvPr>
          <p:cNvSpPr/>
          <p:nvPr/>
        </p:nvSpPr>
        <p:spPr bwMode="auto">
          <a:xfrm>
            <a:off x="1613243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62109A-542F-43B1-A433-96F0F771C5DF}"/>
              </a:ext>
            </a:extLst>
          </p:cNvPr>
          <p:cNvSpPr/>
          <p:nvPr/>
        </p:nvSpPr>
        <p:spPr bwMode="auto">
          <a:xfrm>
            <a:off x="14486515" y="9624777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DC8A1B-79A4-4AC0-ACAB-9966714CE9C7}"/>
              </a:ext>
            </a:extLst>
          </p:cNvPr>
          <p:cNvSpPr/>
          <p:nvPr/>
        </p:nvSpPr>
        <p:spPr bwMode="auto">
          <a:xfrm>
            <a:off x="7154803" y="100934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39836B-8EED-4296-8F65-FAAC9DE81A9B}"/>
              </a:ext>
            </a:extLst>
          </p:cNvPr>
          <p:cNvSpPr/>
          <p:nvPr/>
        </p:nvSpPr>
        <p:spPr bwMode="auto">
          <a:xfrm>
            <a:off x="8323203" y="107906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66F3E4-9C1F-4EDB-8235-59A3B854F0BD}"/>
              </a:ext>
            </a:extLst>
          </p:cNvPr>
          <p:cNvSpPr/>
          <p:nvPr/>
        </p:nvSpPr>
        <p:spPr bwMode="auto">
          <a:xfrm>
            <a:off x="9633847" y="114764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31B7B0-E992-47B8-8D39-0E978FD21696}"/>
              </a:ext>
            </a:extLst>
          </p:cNvPr>
          <p:cNvSpPr/>
          <p:nvPr/>
        </p:nvSpPr>
        <p:spPr bwMode="auto">
          <a:xfrm>
            <a:off x="11176259" y="114650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B2397-D12D-47F9-8961-2A9788C88616}"/>
              </a:ext>
            </a:extLst>
          </p:cNvPr>
          <p:cNvSpPr/>
          <p:nvPr/>
        </p:nvSpPr>
        <p:spPr bwMode="auto">
          <a:xfrm>
            <a:off x="1240625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92EDCD-2FDC-4491-BC04-0B315422B4B5}"/>
              </a:ext>
            </a:extLst>
          </p:cNvPr>
          <p:cNvSpPr/>
          <p:nvPr/>
        </p:nvSpPr>
        <p:spPr bwMode="auto">
          <a:xfrm>
            <a:off x="13137775" y="1352145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902C7D-F561-4A21-BCE2-4CEE6CD3CEEC}"/>
              </a:ext>
            </a:extLst>
          </p:cNvPr>
          <p:cNvSpPr/>
          <p:nvPr/>
        </p:nvSpPr>
        <p:spPr bwMode="auto">
          <a:xfrm>
            <a:off x="14029315" y="147339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1DE857-8487-48A0-998B-56230CF669A2}"/>
              </a:ext>
            </a:extLst>
          </p:cNvPr>
          <p:cNvSpPr/>
          <p:nvPr/>
        </p:nvSpPr>
        <p:spPr bwMode="auto">
          <a:xfrm>
            <a:off x="15903835" y="1497400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F46515-C86C-4B4D-9E59-AE573CDF0B7E}"/>
              </a:ext>
            </a:extLst>
          </p:cNvPr>
          <p:cNvSpPr/>
          <p:nvPr/>
        </p:nvSpPr>
        <p:spPr bwMode="auto">
          <a:xfrm>
            <a:off x="14943715" y="159912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BCB51F-A589-4C5B-8258-09706A2EA655}"/>
              </a:ext>
            </a:extLst>
          </p:cNvPr>
          <p:cNvSpPr/>
          <p:nvPr/>
        </p:nvSpPr>
        <p:spPr bwMode="auto">
          <a:xfrm>
            <a:off x="13137775" y="155340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965799-3B30-4EAE-8BDA-E5E64FE9F5B6}"/>
              </a:ext>
            </a:extLst>
          </p:cNvPr>
          <p:cNvSpPr/>
          <p:nvPr/>
        </p:nvSpPr>
        <p:spPr bwMode="auto">
          <a:xfrm>
            <a:off x="11228327" y="134195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F0E24F-3230-4361-A212-AA100A8D6A5A}"/>
              </a:ext>
            </a:extLst>
          </p:cNvPr>
          <p:cNvSpPr/>
          <p:nvPr/>
        </p:nvSpPr>
        <p:spPr bwMode="auto">
          <a:xfrm>
            <a:off x="9176647" y="127337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4D3D310-4143-4F6F-BCE5-FEF86E034D29}"/>
              </a:ext>
            </a:extLst>
          </p:cNvPr>
          <p:cNvSpPr/>
          <p:nvPr/>
        </p:nvSpPr>
        <p:spPr bwMode="auto">
          <a:xfrm>
            <a:off x="6386156" y="7654764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0EF964-4F0A-4D7D-8378-0AE4B1D6DE8C}"/>
              </a:ext>
            </a:extLst>
          </p:cNvPr>
          <p:cNvSpPr/>
          <p:nvPr/>
        </p:nvSpPr>
        <p:spPr bwMode="auto">
          <a:xfrm>
            <a:off x="1359497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/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B2C0F98-6F6E-4689-B061-EAED6A3B01D1}"/>
              </a:ext>
            </a:extLst>
          </p:cNvPr>
          <p:cNvSpPr/>
          <p:nvPr/>
        </p:nvSpPr>
        <p:spPr bwMode="auto">
          <a:xfrm>
            <a:off x="24453475" y="884995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42D4E2-32DB-454A-9EDD-5DC798D9DFDF}"/>
              </a:ext>
            </a:extLst>
          </p:cNvPr>
          <p:cNvSpPr/>
          <p:nvPr/>
        </p:nvSpPr>
        <p:spPr bwMode="auto">
          <a:xfrm>
            <a:off x="23981930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8A4598-1911-43FD-ACE2-77D9BAD43D86}"/>
              </a:ext>
            </a:extLst>
          </p:cNvPr>
          <p:cNvSpPr/>
          <p:nvPr/>
        </p:nvSpPr>
        <p:spPr bwMode="auto">
          <a:xfrm>
            <a:off x="26388955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D4444-F73C-4D6E-AA04-E39B1CACA383}"/>
              </a:ext>
            </a:extLst>
          </p:cNvPr>
          <p:cNvSpPr/>
          <p:nvPr/>
        </p:nvSpPr>
        <p:spPr bwMode="auto">
          <a:xfrm>
            <a:off x="2460587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686E94-A38A-485A-8EE4-E61D899EBAC5}"/>
              </a:ext>
            </a:extLst>
          </p:cNvPr>
          <p:cNvSpPr/>
          <p:nvPr/>
        </p:nvSpPr>
        <p:spPr bwMode="auto">
          <a:xfrm>
            <a:off x="2748623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1031C-E25A-4BB0-A2FD-CD57B17E7887}"/>
              </a:ext>
            </a:extLst>
          </p:cNvPr>
          <p:cNvSpPr/>
          <p:nvPr/>
        </p:nvSpPr>
        <p:spPr bwMode="auto">
          <a:xfrm>
            <a:off x="28674955" y="9248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73B3A2-EB39-4812-B3E8-0D8DBDAE9641}"/>
              </a:ext>
            </a:extLst>
          </p:cNvPr>
          <p:cNvSpPr/>
          <p:nvPr/>
        </p:nvSpPr>
        <p:spPr bwMode="auto">
          <a:xfrm>
            <a:off x="24203805" y="1367788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379D1F-123C-4DF1-BF5E-A9426DCF722E}"/>
              </a:ext>
            </a:extLst>
          </p:cNvPr>
          <p:cNvSpPr/>
          <p:nvPr/>
        </p:nvSpPr>
        <p:spPr bwMode="auto">
          <a:xfrm>
            <a:off x="26565110" y="1244797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07E1C96-C219-4F93-8CAB-9DD636269DCD}"/>
              </a:ext>
            </a:extLst>
          </p:cNvPr>
          <p:cNvSpPr/>
          <p:nvPr/>
        </p:nvSpPr>
        <p:spPr bwMode="auto">
          <a:xfrm>
            <a:off x="28896830" y="1318998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A52E1D-ECE0-4822-BAFE-74A690BDC68A}"/>
              </a:ext>
            </a:extLst>
          </p:cNvPr>
          <p:cNvSpPr/>
          <p:nvPr/>
        </p:nvSpPr>
        <p:spPr bwMode="auto">
          <a:xfrm>
            <a:off x="29354030" y="11077803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62D42A-7A28-4057-B252-E6C641CC8B70}"/>
              </a:ext>
            </a:extLst>
          </p:cNvPr>
          <p:cNvSpPr/>
          <p:nvPr/>
        </p:nvSpPr>
        <p:spPr bwMode="auto">
          <a:xfrm>
            <a:off x="26565110" y="1397865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42EA1AA-AC9C-4249-A794-8F79DE8A23E3}"/>
              </a:ext>
            </a:extLst>
          </p:cNvPr>
          <p:cNvSpPr/>
          <p:nvPr/>
        </p:nvSpPr>
        <p:spPr bwMode="auto">
          <a:xfrm>
            <a:off x="29072985" y="1440231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6B019-D096-4E26-95F5-415DCFC6D6AF}"/>
              </a:ext>
            </a:extLst>
          </p:cNvPr>
          <p:cNvSpPr/>
          <p:nvPr/>
        </p:nvSpPr>
        <p:spPr bwMode="auto">
          <a:xfrm>
            <a:off x="30842914" y="1387673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/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9C2EFA-6CC1-464B-88B2-5957F4A2E3CD}"/>
              </a:ext>
            </a:extLst>
          </p:cNvPr>
          <p:cNvSpPr/>
          <p:nvPr/>
        </p:nvSpPr>
        <p:spPr bwMode="auto">
          <a:xfrm>
            <a:off x="22743400" y="7863840"/>
            <a:ext cx="10039505" cy="8900149"/>
          </a:xfrm>
          <a:custGeom>
            <a:avLst/>
            <a:gdLst>
              <a:gd name="connsiteX0" fmla="*/ 1739660 w 10039505"/>
              <a:gd name="connsiteY0" fmla="*/ 274320 h 8900149"/>
              <a:gd name="connsiteX1" fmla="*/ 1511060 w 10039505"/>
              <a:gd name="connsiteY1" fmla="*/ 342900 h 8900149"/>
              <a:gd name="connsiteX2" fmla="*/ 1259600 w 10039505"/>
              <a:gd name="connsiteY2" fmla="*/ 617220 h 8900149"/>
              <a:gd name="connsiteX3" fmla="*/ 1031000 w 10039505"/>
              <a:gd name="connsiteY3" fmla="*/ 754380 h 8900149"/>
              <a:gd name="connsiteX4" fmla="*/ 962420 w 10039505"/>
              <a:gd name="connsiteY4" fmla="*/ 845820 h 8900149"/>
              <a:gd name="connsiteX5" fmla="*/ 893840 w 10039505"/>
              <a:gd name="connsiteY5" fmla="*/ 914400 h 8900149"/>
              <a:gd name="connsiteX6" fmla="*/ 848120 w 10039505"/>
              <a:gd name="connsiteY6" fmla="*/ 1051560 h 8900149"/>
              <a:gd name="connsiteX7" fmla="*/ 688100 w 10039505"/>
              <a:gd name="connsiteY7" fmla="*/ 1463040 h 8900149"/>
              <a:gd name="connsiteX8" fmla="*/ 642380 w 10039505"/>
              <a:gd name="connsiteY8" fmla="*/ 1668780 h 8900149"/>
              <a:gd name="connsiteX9" fmla="*/ 573800 w 10039505"/>
              <a:gd name="connsiteY9" fmla="*/ 1851660 h 8900149"/>
              <a:gd name="connsiteX10" fmla="*/ 505220 w 10039505"/>
              <a:gd name="connsiteY10" fmla="*/ 2057400 h 8900149"/>
              <a:gd name="connsiteX11" fmla="*/ 436640 w 10039505"/>
              <a:gd name="connsiteY11" fmla="*/ 2468880 h 8900149"/>
              <a:gd name="connsiteX12" fmla="*/ 368060 w 10039505"/>
              <a:gd name="connsiteY12" fmla="*/ 2674620 h 8900149"/>
              <a:gd name="connsiteX13" fmla="*/ 230900 w 10039505"/>
              <a:gd name="connsiteY13" fmla="*/ 3314700 h 8900149"/>
              <a:gd name="connsiteX14" fmla="*/ 162320 w 10039505"/>
              <a:gd name="connsiteY14" fmla="*/ 3771900 h 8900149"/>
              <a:gd name="connsiteX15" fmla="*/ 139460 w 10039505"/>
              <a:gd name="connsiteY15" fmla="*/ 3863340 h 8900149"/>
              <a:gd name="connsiteX16" fmla="*/ 2300 w 10039505"/>
              <a:gd name="connsiteY16" fmla="*/ 4480560 h 8900149"/>
              <a:gd name="connsiteX17" fmla="*/ 25160 w 10039505"/>
              <a:gd name="connsiteY17" fmla="*/ 5166360 h 8900149"/>
              <a:gd name="connsiteX18" fmla="*/ 230900 w 10039505"/>
              <a:gd name="connsiteY18" fmla="*/ 5646420 h 8900149"/>
              <a:gd name="connsiteX19" fmla="*/ 276620 w 10039505"/>
              <a:gd name="connsiteY19" fmla="*/ 5783580 h 8900149"/>
              <a:gd name="connsiteX20" fmla="*/ 368060 w 10039505"/>
              <a:gd name="connsiteY20" fmla="*/ 6332220 h 8900149"/>
              <a:gd name="connsiteX21" fmla="*/ 436640 w 10039505"/>
              <a:gd name="connsiteY21" fmla="*/ 6515100 h 8900149"/>
              <a:gd name="connsiteX22" fmla="*/ 505220 w 10039505"/>
              <a:gd name="connsiteY22" fmla="*/ 6720840 h 8900149"/>
              <a:gd name="connsiteX23" fmla="*/ 573800 w 10039505"/>
              <a:gd name="connsiteY23" fmla="*/ 6812280 h 8900149"/>
              <a:gd name="connsiteX24" fmla="*/ 710960 w 10039505"/>
              <a:gd name="connsiteY24" fmla="*/ 7086600 h 8900149"/>
              <a:gd name="connsiteX25" fmla="*/ 962420 w 10039505"/>
              <a:gd name="connsiteY25" fmla="*/ 7429500 h 8900149"/>
              <a:gd name="connsiteX26" fmla="*/ 1099580 w 10039505"/>
              <a:gd name="connsiteY26" fmla="*/ 7498080 h 8900149"/>
              <a:gd name="connsiteX27" fmla="*/ 1373900 w 10039505"/>
              <a:gd name="connsiteY27" fmla="*/ 7680960 h 8900149"/>
              <a:gd name="connsiteX28" fmla="*/ 2128280 w 10039505"/>
              <a:gd name="connsiteY28" fmla="*/ 7886700 h 8900149"/>
              <a:gd name="connsiteX29" fmla="*/ 2494040 w 10039505"/>
              <a:gd name="connsiteY29" fmla="*/ 8023860 h 8900149"/>
              <a:gd name="connsiteX30" fmla="*/ 2814080 w 10039505"/>
              <a:gd name="connsiteY30" fmla="*/ 8183880 h 8900149"/>
              <a:gd name="connsiteX31" fmla="*/ 2951240 w 10039505"/>
              <a:gd name="connsiteY31" fmla="*/ 8252460 h 8900149"/>
              <a:gd name="connsiteX32" fmla="*/ 3179840 w 10039505"/>
              <a:gd name="connsiteY32" fmla="*/ 8298180 h 8900149"/>
              <a:gd name="connsiteX33" fmla="*/ 3774200 w 10039505"/>
              <a:gd name="connsiteY33" fmla="*/ 8321040 h 8900149"/>
              <a:gd name="connsiteX34" fmla="*/ 4277120 w 10039505"/>
              <a:gd name="connsiteY34" fmla="*/ 8526780 h 8900149"/>
              <a:gd name="connsiteX35" fmla="*/ 4802900 w 10039505"/>
              <a:gd name="connsiteY35" fmla="*/ 8641080 h 8900149"/>
              <a:gd name="connsiteX36" fmla="*/ 5100080 w 10039505"/>
              <a:gd name="connsiteY36" fmla="*/ 8709660 h 8900149"/>
              <a:gd name="connsiteX37" fmla="*/ 6037340 w 10039505"/>
              <a:gd name="connsiteY37" fmla="*/ 8801100 h 8900149"/>
              <a:gd name="connsiteX38" fmla="*/ 7271780 w 10039505"/>
              <a:gd name="connsiteY38" fmla="*/ 8846820 h 8900149"/>
              <a:gd name="connsiteX39" fmla="*/ 7477520 w 10039505"/>
              <a:gd name="connsiteY39" fmla="*/ 8778240 h 8900149"/>
              <a:gd name="connsiteX40" fmla="*/ 8574800 w 10039505"/>
              <a:gd name="connsiteY40" fmla="*/ 8366760 h 8900149"/>
              <a:gd name="connsiteX41" fmla="*/ 9489200 w 10039505"/>
              <a:gd name="connsiteY41" fmla="*/ 7978140 h 8900149"/>
              <a:gd name="connsiteX42" fmla="*/ 9946400 w 10039505"/>
              <a:gd name="connsiteY42" fmla="*/ 7772400 h 8900149"/>
              <a:gd name="connsiteX43" fmla="*/ 9969260 w 10039505"/>
              <a:gd name="connsiteY43" fmla="*/ 6858000 h 8900149"/>
              <a:gd name="connsiteX44" fmla="*/ 9740660 w 10039505"/>
              <a:gd name="connsiteY44" fmla="*/ 6743700 h 8900149"/>
              <a:gd name="connsiteX45" fmla="*/ 9626360 w 10039505"/>
              <a:gd name="connsiteY45" fmla="*/ 6652260 h 8900149"/>
              <a:gd name="connsiteX46" fmla="*/ 9489200 w 10039505"/>
              <a:gd name="connsiteY46" fmla="*/ 6583680 h 8900149"/>
              <a:gd name="connsiteX47" fmla="*/ 9146300 w 10039505"/>
              <a:gd name="connsiteY47" fmla="*/ 6332220 h 8900149"/>
              <a:gd name="connsiteX48" fmla="*/ 9054860 w 10039505"/>
              <a:gd name="connsiteY48" fmla="*/ 6195060 h 8900149"/>
              <a:gd name="connsiteX49" fmla="*/ 9054860 w 10039505"/>
              <a:gd name="connsiteY49" fmla="*/ 5349240 h 8900149"/>
              <a:gd name="connsiteX50" fmla="*/ 9123440 w 10039505"/>
              <a:gd name="connsiteY50" fmla="*/ 5074920 h 8900149"/>
              <a:gd name="connsiteX51" fmla="*/ 9329180 w 10039505"/>
              <a:gd name="connsiteY51" fmla="*/ 4800600 h 8900149"/>
              <a:gd name="connsiteX52" fmla="*/ 9489200 w 10039505"/>
              <a:gd name="connsiteY52" fmla="*/ 4206240 h 8900149"/>
              <a:gd name="connsiteX53" fmla="*/ 9626360 w 10039505"/>
              <a:gd name="connsiteY53" fmla="*/ 3909060 h 8900149"/>
              <a:gd name="connsiteX54" fmla="*/ 9809240 w 10039505"/>
              <a:gd name="connsiteY54" fmla="*/ 2537460 h 8900149"/>
              <a:gd name="connsiteX55" fmla="*/ 9877820 w 10039505"/>
              <a:gd name="connsiteY55" fmla="*/ 2217420 h 8900149"/>
              <a:gd name="connsiteX56" fmla="*/ 9832100 w 10039505"/>
              <a:gd name="connsiteY56" fmla="*/ 1783080 h 8900149"/>
              <a:gd name="connsiteX57" fmla="*/ 9489200 w 10039505"/>
              <a:gd name="connsiteY57" fmla="*/ 1303020 h 8900149"/>
              <a:gd name="connsiteX58" fmla="*/ 9123440 w 10039505"/>
              <a:gd name="connsiteY58" fmla="*/ 1120140 h 8900149"/>
              <a:gd name="connsiteX59" fmla="*/ 8940560 w 10039505"/>
              <a:gd name="connsiteY59" fmla="*/ 1028700 h 8900149"/>
              <a:gd name="connsiteX60" fmla="*/ 8437640 w 10039505"/>
              <a:gd name="connsiteY60" fmla="*/ 754380 h 8900149"/>
              <a:gd name="connsiteX61" fmla="*/ 8117600 w 10039505"/>
              <a:gd name="connsiteY61" fmla="*/ 617220 h 8900149"/>
              <a:gd name="connsiteX62" fmla="*/ 7751840 w 10039505"/>
              <a:gd name="connsiteY62" fmla="*/ 571500 h 8900149"/>
              <a:gd name="connsiteX63" fmla="*/ 7477520 w 10039505"/>
              <a:gd name="connsiteY63" fmla="*/ 342900 h 8900149"/>
              <a:gd name="connsiteX64" fmla="*/ 7157480 w 10039505"/>
              <a:gd name="connsiteY64" fmla="*/ 68580 h 8900149"/>
              <a:gd name="connsiteX65" fmla="*/ 6928880 w 10039505"/>
              <a:gd name="connsiteY65" fmla="*/ 0 h 8900149"/>
              <a:gd name="connsiteX66" fmla="*/ 5831600 w 10039505"/>
              <a:gd name="connsiteY66" fmla="*/ 22860 h 8900149"/>
              <a:gd name="connsiteX67" fmla="*/ 5145800 w 10039505"/>
              <a:gd name="connsiteY67" fmla="*/ 137160 h 8900149"/>
              <a:gd name="connsiteX68" fmla="*/ 4597160 w 10039505"/>
              <a:gd name="connsiteY68" fmla="*/ 274320 h 8900149"/>
              <a:gd name="connsiteX69" fmla="*/ 4117100 w 10039505"/>
              <a:gd name="connsiteY69" fmla="*/ 411480 h 8900149"/>
              <a:gd name="connsiteX70" fmla="*/ 3591320 w 10039505"/>
              <a:gd name="connsiteY70" fmla="*/ 365760 h 8900149"/>
              <a:gd name="connsiteX71" fmla="*/ 3522740 w 10039505"/>
              <a:gd name="connsiteY71" fmla="*/ 342900 h 8900149"/>
              <a:gd name="connsiteX72" fmla="*/ 3499880 w 10039505"/>
              <a:gd name="connsiteY72" fmla="*/ 228600 h 8900149"/>
              <a:gd name="connsiteX73" fmla="*/ 3362720 w 10039505"/>
              <a:gd name="connsiteY73" fmla="*/ 205740 h 8900149"/>
              <a:gd name="connsiteX74" fmla="*/ 2196860 w 10039505"/>
              <a:gd name="connsiteY74" fmla="*/ 137160 h 8900149"/>
              <a:gd name="connsiteX75" fmla="*/ 1876820 w 10039505"/>
              <a:gd name="connsiteY75" fmla="*/ 205740 h 8900149"/>
              <a:gd name="connsiteX76" fmla="*/ 1671080 w 10039505"/>
              <a:gd name="connsiteY76" fmla="*/ 274320 h 8900149"/>
              <a:gd name="connsiteX77" fmla="*/ 1648220 w 10039505"/>
              <a:gd name="connsiteY77" fmla="*/ 342900 h 890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0039505" h="8900149">
                <a:moveTo>
                  <a:pt x="1739660" y="274320"/>
                </a:moveTo>
                <a:cubicBezTo>
                  <a:pt x="1663460" y="297180"/>
                  <a:pt x="1583152" y="309257"/>
                  <a:pt x="1511060" y="342900"/>
                </a:cubicBezTo>
                <a:cubicBezTo>
                  <a:pt x="1359517" y="413620"/>
                  <a:pt x="1391272" y="502007"/>
                  <a:pt x="1259600" y="617220"/>
                </a:cubicBezTo>
                <a:cubicBezTo>
                  <a:pt x="1192723" y="675737"/>
                  <a:pt x="1107200" y="708660"/>
                  <a:pt x="1031000" y="754380"/>
                </a:cubicBezTo>
                <a:cubicBezTo>
                  <a:pt x="1008140" y="784860"/>
                  <a:pt x="987215" y="816892"/>
                  <a:pt x="962420" y="845820"/>
                </a:cubicBezTo>
                <a:cubicBezTo>
                  <a:pt x="941381" y="870366"/>
                  <a:pt x="909540" y="886139"/>
                  <a:pt x="893840" y="914400"/>
                </a:cubicBezTo>
                <a:cubicBezTo>
                  <a:pt x="870435" y="956528"/>
                  <a:pt x="866656" y="1007074"/>
                  <a:pt x="848120" y="1051560"/>
                </a:cubicBezTo>
                <a:cubicBezTo>
                  <a:pt x="721761" y="1354822"/>
                  <a:pt x="823374" y="989582"/>
                  <a:pt x="688100" y="1463040"/>
                </a:cubicBezTo>
                <a:cubicBezTo>
                  <a:pt x="668800" y="1530590"/>
                  <a:pt x="662203" y="1601382"/>
                  <a:pt x="642380" y="1668780"/>
                </a:cubicBezTo>
                <a:cubicBezTo>
                  <a:pt x="624009" y="1731240"/>
                  <a:pt x="595468" y="1790266"/>
                  <a:pt x="573800" y="1851660"/>
                </a:cubicBezTo>
                <a:cubicBezTo>
                  <a:pt x="549741" y="1919828"/>
                  <a:pt x="526479" y="1988307"/>
                  <a:pt x="505220" y="2057400"/>
                </a:cubicBezTo>
                <a:cubicBezTo>
                  <a:pt x="457444" y="2212672"/>
                  <a:pt x="482618" y="2257383"/>
                  <a:pt x="436640" y="2468880"/>
                </a:cubicBezTo>
                <a:cubicBezTo>
                  <a:pt x="421284" y="2539520"/>
                  <a:pt x="385146" y="2604378"/>
                  <a:pt x="368060" y="2674620"/>
                </a:cubicBezTo>
                <a:cubicBezTo>
                  <a:pt x="316487" y="2886641"/>
                  <a:pt x="271112" y="3100234"/>
                  <a:pt x="230900" y="3314700"/>
                </a:cubicBezTo>
                <a:cubicBezTo>
                  <a:pt x="202500" y="3466165"/>
                  <a:pt x="187655" y="3619892"/>
                  <a:pt x="162320" y="3771900"/>
                </a:cubicBezTo>
                <a:cubicBezTo>
                  <a:pt x="157155" y="3802891"/>
                  <a:pt x="146380" y="3832694"/>
                  <a:pt x="139460" y="3863340"/>
                </a:cubicBezTo>
                <a:cubicBezTo>
                  <a:pt x="93038" y="4068923"/>
                  <a:pt x="2300" y="4480560"/>
                  <a:pt x="2300" y="4480560"/>
                </a:cubicBezTo>
                <a:cubicBezTo>
                  <a:pt x="9920" y="4709160"/>
                  <a:pt x="-18850" y="4941907"/>
                  <a:pt x="25160" y="5166360"/>
                </a:cubicBezTo>
                <a:cubicBezTo>
                  <a:pt x="58659" y="5337203"/>
                  <a:pt x="175846" y="5481257"/>
                  <a:pt x="230900" y="5646420"/>
                </a:cubicBezTo>
                <a:cubicBezTo>
                  <a:pt x="246140" y="5692140"/>
                  <a:pt x="267169" y="5736323"/>
                  <a:pt x="276620" y="5783580"/>
                </a:cubicBezTo>
                <a:cubicBezTo>
                  <a:pt x="312980" y="5965382"/>
                  <a:pt x="328440" y="6151100"/>
                  <a:pt x="368060" y="6332220"/>
                </a:cubicBezTo>
                <a:cubicBezTo>
                  <a:pt x="381973" y="6395821"/>
                  <a:pt x="414972" y="6453706"/>
                  <a:pt x="436640" y="6515100"/>
                </a:cubicBezTo>
                <a:cubicBezTo>
                  <a:pt x="460699" y="6583268"/>
                  <a:pt x="461846" y="6663008"/>
                  <a:pt x="505220" y="6720840"/>
                </a:cubicBezTo>
                <a:cubicBezTo>
                  <a:pt x="528080" y="6751320"/>
                  <a:pt x="555121" y="6779073"/>
                  <a:pt x="573800" y="6812280"/>
                </a:cubicBezTo>
                <a:cubicBezTo>
                  <a:pt x="623921" y="6901384"/>
                  <a:pt x="660238" y="6997837"/>
                  <a:pt x="710960" y="7086600"/>
                </a:cubicBezTo>
                <a:cubicBezTo>
                  <a:pt x="740669" y="7138591"/>
                  <a:pt x="896777" y="7375792"/>
                  <a:pt x="962420" y="7429500"/>
                </a:cubicBezTo>
                <a:cubicBezTo>
                  <a:pt x="1001982" y="7461869"/>
                  <a:pt x="1056046" y="7471290"/>
                  <a:pt x="1099580" y="7498080"/>
                </a:cubicBezTo>
                <a:cubicBezTo>
                  <a:pt x="1121885" y="7511806"/>
                  <a:pt x="1321247" y="7664333"/>
                  <a:pt x="1373900" y="7680960"/>
                </a:cubicBezTo>
                <a:cubicBezTo>
                  <a:pt x="1622446" y="7759448"/>
                  <a:pt x="1895153" y="7770136"/>
                  <a:pt x="2128280" y="7886700"/>
                </a:cubicBezTo>
                <a:cubicBezTo>
                  <a:pt x="2586274" y="8115697"/>
                  <a:pt x="1827894" y="7746299"/>
                  <a:pt x="2494040" y="8023860"/>
                </a:cubicBezTo>
                <a:cubicBezTo>
                  <a:pt x="2604137" y="8069734"/>
                  <a:pt x="2707400" y="8130540"/>
                  <a:pt x="2814080" y="8183880"/>
                </a:cubicBezTo>
                <a:cubicBezTo>
                  <a:pt x="2859800" y="8206740"/>
                  <a:pt x="2901116" y="8242435"/>
                  <a:pt x="2951240" y="8252460"/>
                </a:cubicBezTo>
                <a:cubicBezTo>
                  <a:pt x="3027440" y="8267700"/>
                  <a:pt x="3102399" y="8291727"/>
                  <a:pt x="3179840" y="8298180"/>
                </a:cubicBezTo>
                <a:cubicBezTo>
                  <a:pt x="3377422" y="8314645"/>
                  <a:pt x="3576080" y="8313420"/>
                  <a:pt x="3774200" y="8321040"/>
                </a:cubicBezTo>
                <a:cubicBezTo>
                  <a:pt x="3941840" y="8389620"/>
                  <a:pt x="4101403" y="8482851"/>
                  <a:pt x="4277120" y="8526780"/>
                </a:cubicBezTo>
                <a:cubicBezTo>
                  <a:pt x="4660309" y="8622577"/>
                  <a:pt x="4236578" y="8519725"/>
                  <a:pt x="4802900" y="8641080"/>
                </a:cubicBezTo>
                <a:cubicBezTo>
                  <a:pt x="4902307" y="8662381"/>
                  <a:pt x="4999727" y="8693387"/>
                  <a:pt x="5100080" y="8709660"/>
                </a:cubicBezTo>
                <a:cubicBezTo>
                  <a:pt x="5533878" y="8780006"/>
                  <a:pt x="5636251" y="8777507"/>
                  <a:pt x="6037340" y="8801100"/>
                </a:cubicBezTo>
                <a:cubicBezTo>
                  <a:pt x="6570605" y="8934416"/>
                  <a:pt x="6392782" y="8915761"/>
                  <a:pt x="7271780" y="8846820"/>
                </a:cubicBezTo>
                <a:cubicBezTo>
                  <a:pt x="7343848" y="8841168"/>
                  <a:pt x="7410201" y="8804582"/>
                  <a:pt x="7477520" y="8778240"/>
                </a:cubicBezTo>
                <a:cubicBezTo>
                  <a:pt x="8514015" y="8372655"/>
                  <a:pt x="7998373" y="8523967"/>
                  <a:pt x="8574800" y="8366760"/>
                </a:cubicBezTo>
                <a:cubicBezTo>
                  <a:pt x="8924343" y="8104603"/>
                  <a:pt x="8455857" y="8443144"/>
                  <a:pt x="9489200" y="7978140"/>
                </a:cubicBezTo>
                <a:lnTo>
                  <a:pt x="9946400" y="7772400"/>
                </a:lnTo>
                <a:cubicBezTo>
                  <a:pt x="9983257" y="7551258"/>
                  <a:pt x="10122171" y="7105009"/>
                  <a:pt x="9969260" y="6858000"/>
                </a:cubicBezTo>
                <a:cubicBezTo>
                  <a:pt x="9924418" y="6785562"/>
                  <a:pt x="9813713" y="6787532"/>
                  <a:pt x="9740660" y="6743700"/>
                </a:cubicBezTo>
                <a:cubicBezTo>
                  <a:pt x="9698821" y="6718597"/>
                  <a:pt x="9667524" y="6678455"/>
                  <a:pt x="9626360" y="6652260"/>
                </a:cubicBezTo>
                <a:cubicBezTo>
                  <a:pt x="9583235" y="6624817"/>
                  <a:pt x="9531732" y="6612034"/>
                  <a:pt x="9489200" y="6583680"/>
                </a:cubicBezTo>
                <a:cubicBezTo>
                  <a:pt x="9371265" y="6505057"/>
                  <a:pt x="9146300" y="6332220"/>
                  <a:pt x="9146300" y="6332220"/>
                </a:cubicBezTo>
                <a:cubicBezTo>
                  <a:pt x="9115820" y="6286500"/>
                  <a:pt x="9079434" y="6244208"/>
                  <a:pt x="9054860" y="6195060"/>
                </a:cubicBezTo>
                <a:cubicBezTo>
                  <a:pt x="8929381" y="5944102"/>
                  <a:pt x="9030127" y="5561944"/>
                  <a:pt x="9054860" y="5349240"/>
                </a:cubicBezTo>
                <a:cubicBezTo>
                  <a:pt x="9065746" y="5255617"/>
                  <a:pt x="9081288" y="5159224"/>
                  <a:pt x="9123440" y="5074920"/>
                </a:cubicBezTo>
                <a:cubicBezTo>
                  <a:pt x="9174557" y="4972687"/>
                  <a:pt x="9260600" y="4892040"/>
                  <a:pt x="9329180" y="4800600"/>
                </a:cubicBezTo>
                <a:cubicBezTo>
                  <a:pt x="9382520" y="4602480"/>
                  <a:pt x="9424318" y="4400886"/>
                  <a:pt x="9489200" y="4206240"/>
                </a:cubicBezTo>
                <a:cubicBezTo>
                  <a:pt x="9523701" y="4102737"/>
                  <a:pt x="9598718" y="4014602"/>
                  <a:pt x="9626360" y="3909060"/>
                </a:cubicBezTo>
                <a:cubicBezTo>
                  <a:pt x="9763326" y="3386100"/>
                  <a:pt x="9737748" y="3073652"/>
                  <a:pt x="9809240" y="2537460"/>
                </a:cubicBezTo>
                <a:cubicBezTo>
                  <a:pt x="9823659" y="2429315"/>
                  <a:pt x="9854960" y="2324100"/>
                  <a:pt x="9877820" y="2217420"/>
                </a:cubicBezTo>
                <a:cubicBezTo>
                  <a:pt x="9862580" y="2072640"/>
                  <a:pt x="9874641" y="1922306"/>
                  <a:pt x="9832100" y="1783080"/>
                </a:cubicBezTo>
                <a:cubicBezTo>
                  <a:pt x="9748809" y="1510491"/>
                  <a:pt x="9692774" y="1414060"/>
                  <a:pt x="9489200" y="1303020"/>
                </a:cubicBezTo>
                <a:cubicBezTo>
                  <a:pt x="9369533" y="1237747"/>
                  <a:pt x="9244188" y="1183389"/>
                  <a:pt x="9123440" y="1120140"/>
                </a:cubicBezTo>
                <a:cubicBezTo>
                  <a:pt x="8934492" y="1021167"/>
                  <a:pt x="9080569" y="1075370"/>
                  <a:pt x="8940560" y="1028700"/>
                </a:cubicBezTo>
                <a:cubicBezTo>
                  <a:pt x="8481215" y="710692"/>
                  <a:pt x="8819317" y="903732"/>
                  <a:pt x="8437640" y="754380"/>
                </a:cubicBezTo>
                <a:cubicBezTo>
                  <a:pt x="8329556" y="712086"/>
                  <a:pt x="8229745" y="647125"/>
                  <a:pt x="8117600" y="617220"/>
                </a:cubicBezTo>
                <a:cubicBezTo>
                  <a:pt x="7998880" y="585561"/>
                  <a:pt x="7873760" y="586740"/>
                  <a:pt x="7751840" y="571500"/>
                </a:cubicBezTo>
                <a:cubicBezTo>
                  <a:pt x="7660400" y="495300"/>
                  <a:pt x="7565784" y="422758"/>
                  <a:pt x="7477520" y="342900"/>
                </a:cubicBezTo>
                <a:cubicBezTo>
                  <a:pt x="7366401" y="242364"/>
                  <a:pt x="7297204" y="124470"/>
                  <a:pt x="7157480" y="68580"/>
                </a:cubicBezTo>
                <a:cubicBezTo>
                  <a:pt x="7083615" y="39034"/>
                  <a:pt x="7005080" y="22860"/>
                  <a:pt x="6928880" y="0"/>
                </a:cubicBezTo>
                <a:cubicBezTo>
                  <a:pt x="6563120" y="7620"/>
                  <a:pt x="6196362" y="-5199"/>
                  <a:pt x="5831600" y="22860"/>
                </a:cubicBezTo>
                <a:cubicBezTo>
                  <a:pt x="5600529" y="40635"/>
                  <a:pt x="5372890" y="90901"/>
                  <a:pt x="5145800" y="137160"/>
                </a:cubicBezTo>
                <a:cubicBezTo>
                  <a:pt x="4961085" y="174787"/>
                  <a:pt x="4780040" y="228600"/>
                  <a:pt x="4597160" y="274320"/>
                </a:cubicBezTo>
                <a:cubicBezTo>
                  <a:pt x="4252709" y="360433"/>
                  <a:pt x="4412257" y="313094"/>
                  <a:pt x="4117100" y="411480"/>
                </a:cubicBezTo>
                <a:cubicBezTo>
                  <a:pt x="3941840" y="396240"/>
                  <a:pt x="3766082" y="385925"/>
                  <a:pt x="3591320" y="365760"/>
                </a:cubicBezTo>
                <a:cubicBezTo>
                  <a:pt x="3567382" y="362998"/>
                  <a:pt x="3536106" y="362950"/>
                  <a:pt x="3522740" y="342900"/>
                </a:cubicBezTo>
                <a:cubicBezTo>
                  <a:pt x="3501187" y="310571"/>
                  <a:pt x="3529381" y="253886"/>
                  <a:pt x="3499880" y="228600"/>
                </a:cubicBezTo>
                <a:cubicBezTo>
                  <a:pt x="3464688" y="198435"/>
                  <a:pt x="3408957" y="208985"/>
                  <a:pt x="3362720" y="205740"/>
                </a:cubicBezTo>
                <a:cubicBezTo>
                  <a:pt x="2974383" y="178488"/>
                  <a:pt x="2585480" y="160020"/>
                  <a:pt x="2196860" y="137160"/>
                </a:cubicBezTo>
                <a:cubicBezTo>
                  <a:pt x="2090180" y="160020"/>
                  <a:pt x="1982389" y="178200"/>
                  <a:pt x="1876820" y="205740"/>
                </a:cubicBezTo>
                <a:cubicBezTo>
                  <a:pt x="1806871" y="223987"/>
                  <a:pt x="1733068" y="237127"/>
                  <a:pt x="1671080" y="274320"/>
                </a:cubicBezTo>
                <a:cubicBezTo>
                  <a:pt x="1650417" y="286718"/>
                  <a:pt x="1648220" y="342900"/>
                  <a:pt x="1648220" y="34290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Two-sample tests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31046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For low dimensional data, it is often performed by designing and comparing some statistics, e.g. t-test</a:t>
            </a:r>
          </a:p>
        </p:txBody>
      </p:sp>
      <p:pic>
        <p:nvPicPr>
          <p:cNvPr id="2050" name="Picture 2" descr="Independent Samples T-Test - StatsTest.com">
            <a:extLst>
              <a:ext uri="{FF2B5EF4-FFF2-40B4-BE49-F238E27FC236}">
                <a16:creationId xmlns:a16="http://schemas.microsoft.com/office/drawing/2014/main" id="{8574F5CE-4B29-47B6-9E8F-AB95F4F2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79" y="5811682"/>
            <a:ext cx="14343875" cy="69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67847" y="13784580"/>
            <a:ext cx="26801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sets of samples, are they from the same normal distribution?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AB7E2-9B4D-4041-92CB-31A9A46BB93F}"/>
              </a:ext>
            </a:extLst>
          </p:cNvPr>
          <p:cNvSpPr txBox="1"/>
          <p:nvPr/>
        </p:nvSpPr>
        <p:spPr>
          <a:xfrm>
            <a:off x="4709160" y="15613380"/>
            <a:ext cx="30792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perform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limited representation power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 to design statistics for high dimensional data, e.g. images, musical waveforms … </a:t>
            </a:r>
          </a:p>
        </p:txBody>
      </p:sp>
    </p:spTree>
    <p:extLst>
      <p:ext uri="{BB962C8B-B14F-4D97-AF65-F5344CB8AC3E}">
        <p14:creationId xmlns:p14="http://schemas.microsoft.com/office/powerpoint/2010/main" val="136759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Use DNN for two-sample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04162" y="15329974"/>
            <a:ext cx="26801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the difficulty to design statistics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DNN representation power for this classification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𝑑𝑖𝑠𝑡𝑟𝑖𝑏𝑢𝑡𝑖𝑜𝑛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7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</p:cNvCxnSpPr>
          <p:nvPr/>
        </p:nvCxnSpPr>
        <p:spPr>
          <a:xfrm>
            <a:off x="13304520" y="7589520"/>
            <a:ext cx="4571999" cy="2016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F03326-B7A2-4137-909B-5FA1B8A3FA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304520" y="9605665"/>
            <a:ext cx="4571999" cy="21282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3E68408-11D8-4635-8150-DFB9A151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2" y="10326564"/>
            <a:ext cx="6389898" cy="2932935"/>
          </a:xfrm>
          <a:prstGeom prst="rect">
            <a:avLst/>
          </a:prstGeom>
        </p:spPr>
      </p:pic>
      <p:pic>
        <p:nvPicPr>
          <p:cNvPr id="5132" name="Picture 12" descr="Cartoon Cat Names: Which Ones Do You Like the Sound Of?">
            <a:extLst>
              <a:ext uri="{FF2B5EF4-FFF2-40B4-BE49-F238E27FC236}">
                <a16:creationId xmlns:a16="http://schemas.microsoft.com/office/drawing/2014/main" id="{A4E03013-D6F6-44B1-8BDE-A2F3ECB8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5937196"/>
            <a:ext cx="5381936" cy="29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CCABE25-EC8D-42D5-B408-369777FC766C}"/>
              </a:ext>
            </a:extLst>
          </p:cNvPr>
          <p:cNvSpPr/>
          <p:nvPr/>
        </p:nvSpPr>
        <p:spPr>
          <a:xfrm>
            <a:off x="2217420" y="1818246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https://www.thehappycatsite.com/wp-content/uploads/2019/02/Cartoon-Cat-Names-long.jpg</a:t>
            </a:r>
          </a:p>
        </p:txBody>
      </p:sp>
    </p:spTree>
    <p:extLst>
      <p:ext uri="{BB962C8B-B14F-4D97-AF65-F5344CB8AC3E}">
        <p14:creationId xmlns:p14="http://schemas.microsoft.com/office/powerpoint/2010/main" val="94337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A linear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4539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 linear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13129" y="14307963"/>
            <a:ext cx="2680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Two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788669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/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3499067" y="9605665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481327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E009D-B26F-474C-8B2D-7CFA8617F86D}"/>
              </a:ext>
            </a:extLst>
          </p:cNvPr>
          <p:cNvSpPr txBox="1"/>
          <p:nvPr/>
        </p:nvSpPr>
        <p:spPr>
          <a:xfrm>
            <a:off x="2764571" y="11719144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372" y="6752650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2494240" y="14816123"/>
            <a:ext cx="1341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hard to evaluate sample quality</a:t>
            </a:r>
          </a:p>
        </p:txBody>
      </p:sp>
    </p:spTree>
    <p:extLst>
      <p:ext uri="{BB962C8B-B14F-4D97-AF65-F5344CB8AC3E}">
        <p14:creationId xmlns:p14="http://schemas.microsoft.com/office/powerpoint/2010/main" val="7451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67196" y="14722679"/>
            <a:ext cx="26801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G/D gaming design, give discriminator real samples to train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932507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25165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8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933525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47625" y="6890761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626183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30" y="4037746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3157180" y="13221574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Generative adversarial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28067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F125B8-F715-4CE8-BA04-F0E57D406339}"/>
              </a:ext>
            </a:extLst>
          </p:cNvPr>
          <p:cNvCxnSpPr>
            <a:endCxn id="8" idx="2"/>
          </p:cNvCxnSpPr>
          <p:nvPr/>
        </p:nvCxnSpPr>
        <p:spPr>
          <a:xfrm flipV="1">
            <a:off x="15430500" y="9291061"/>
            <a:ext cx="7357867" cy="3373379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8AD0CD-3C2F-4E31-AA14-3CB39FFD280B}"/>
              </a:ext>
            </a:extLst>
          </p:cNvPr>
          <p:cNvSpPr txBox="1"/>
          <p:nvPr/>
        </p:nvSpPr>
        <p:spPr>
          <a:xfrm>
            <a:off x="16928502" y="7352426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/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blipFill>
                <a:blip r:embed="rId5"/>
                <a:stretch>
                  <a:fillRect r="-16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/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587A014-699D-4A9A-B82B-E2AE9D96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456" y="11159670"/>
            <a:ext cx="4387633" cy="29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/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model is used to generate new samples by learning data distribution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Discriminator is used to classify whether inputs are from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or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tries to generate “real” sample to fool discriminator; Discriminator tries to classify real sample from generated ones to the highest accuracy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blipFill>
                <a:blip r:embed="rId3"/>
                <a:stretch>
                  <a:fillRect l="-890" t="-3310" b="-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EAA07-4924-4E68-8AE3-69A4F4A9AF29}"/>
              </a:ext>
            </a:extLst>
          </p:cNvPr>
          <p:cNvGrpSpPr>
            <a:grpSpLocks noChangeAspect="1"/>
          </p:cNvGrpSpPr>
          <p:nvPr/>
        </p:nvGrpSpPr>
        <p:grpSpPr>
          <a:xfrm>
            <a:off x="7944088" y="3708477"/>
            <a:ext cx="22635066" cy="7354813"/>
            <a:chOff x="2960608" y="4037746"/>
            <a:chExt cx="31274085" cy="10161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385DDB-47A6-42D3-B5B6-208FDCF3B25C}"/>
                </a:ext>
              </a:extLst>
            </p:cNvPr>
            <p:cNvSpPr/>
            <p:nvPr/>
          </p:nvSpPr>
          <p:spPr bwMode="auto">
            <a:xfrm>
              <a:off x="1932507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Discriminator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B35429-0E01-4567-9EF1-684C1AC88EE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625165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/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𝑔𝑒𝑛𝑒𝑟𝑎𝑡𝑒𝑑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blipFill>
                  <a:blip r:embed="rId4"/>
                  <a:stretch>
                    <a:fillRect r="-9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DFFB9D-5980-4074-BF6A-856FDCAF0584}"/>
                </a:ext>
              </a:extLst>
            </p:cNvPr>
            <p:cNvSpPr/>
            <p:nvPr/>
          </p:nvSpPr>
          <p:spPr bwMode="auto">
            <a:xfrm>
              <a:off x="933525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5EC0E3-1E63-4FD4-BCD2-183D580120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47625" y="6890761"/>
              <a:ext cx="4387632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2577EB-3870-4BB8-BE96-A3791FCADDD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626183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FE70FA8-9CCD-4408-98FA-207E9179B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2930" y="4037746"/>
              <a:ext cx="2629614" cy="262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D81F81-67DC-41A4-BB0E-892627CEEA3F}"/>
                </a:ext>
              </a:extLst>
            </p:cNvPr>
            <p:cNvSpPr txBox="1"/>
            <p:nvPr/>
          </p:nvSpPr>
          <p:spPr>
            <a:xfrm>
              <a:off x="23157180" y="13221574"/>
              <a:ext cx="1085850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/>
                <a:t>Generative adversarial network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5F125B8-F715-4CE8-BA04-F0E57D406339}"/>
                </a:ext>
              </a:extLst>
            </p:cNvPr>
            <p:cNvCxnSpPr>
              <a:endCxn id="8" idx="2"/>
            </p:cNvCxnSpPr>
            <p:nvPr/>
          </p:nvCxnSpPr>
          <p:spPr>
            <a:xfrm flipV="1">
              <a:off x="15430500" y="9291061"/>
              <a:ext cx="7357867" cy="3373379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8AD0CD-3C2F-4E31-AA14-3CB39FFD280B}"/>
                </a:ext>
              </a:extLst>
            </p:cNvPr>
            <p:cNvSpPr txBox="1"/>
            <p:nvPr/>
          </p:nvSpPr>
          <p:spPr>
            <a:xfrm>
              <a:off x="16928502" y="7352426"/>
              <a:ext cx="213404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G(z)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/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blipFill>
                  <a:blip r:embed="rId6"/>
                  <a:stretch>
                    <a:fillRect r="-205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/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87A014-699D-4A9A-B82B-E2AE9D96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8456" y="11159670"/>
              <a:ext cx="4387633" cy="292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44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/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the binary cross-entropy loss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y is the model probability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/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[0.0, 1.0]</m:t>
                    </m:r>
                  </m:oMath>
                </a14:m>
                <a:r>
                  <a:rPr lang="en-US" dirty="0"/>
                  <a:t>, this term will be maximized when D(x)=1.0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blipFill>
                <a:blip r:embed="rId6"/>
                <a:stretch>
                  <a:fillRect l="-1307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4125D8-DBA7-416F-9B8A-5D49DBF746F3}"/>
              </a:ext>
            </a:extLst>
          </p:cNvPr>
          <p:cNvSpPr txBox="1"/>
          <p:nvPr/>
        </p:nvSpPr>
        <p:spPr>
          <a:xfrm>
            <a:off x="3098796" y="11436895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real</a:t>
            </a:r>
            <a:r>
              <a:rPr lang="en-US" dirty="0"/>
              <a:t> samples from data distribution, discriminator assigns probability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blipFill>
                <a:blip r:embed="rId7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794A863-7145-49AD-8341-D247EB3CD76A}"/>
              </a:ext>
            </a:extLst>
          </p:cNvPr>
          <p:cNvSpPr txBox="1"/>
          <p:nvPr/>
        </p:nvSpPr>
        <p:spPr>
          <a:xfrm>
            <a:off x="3098796" y="15336210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fake</a:t>
            </a:r>
            <a:r>
              <a:rPr lang="en-US" dirty="0"/>
              <a:t> samples generated by G, discriminator assigns probability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</p:spTree>
    <p:extLst>
      <p:ext uri="{BB962C8B-B14F-4D97-AF65-F5344CB8AC3E}">
        <p14:creationId xmlns:p14="http://schemas.microsoft.com/office/powerpoint/2010/main" val="251521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/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D95CDD-6814-42A7-8694-1048FBA37520}"/>
              </a:ext>
            </a:extLst>
          </p:cNvPr>
          <p:cNvSpPr txBox="1"/>
          <p:nvPr/>
        </p:nvSpPr>
        <p:spPr>
          <a:xfrm>
            <a:off x="2537460" y="10973553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discriminator to maximize cost?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BED99-9DFA-4DC5-AB75-51E40D8E6489}"/>
              </a:ext>
            </a:extLst>
          </p:cNvPr>
          <p:cNvSpPr txBox="1"/>
          <p:nvPr/>
        </p:nvSpPr>
        <p:spPr>
          <a:xfrm>
            <a:off x="3794760" y="12572579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 specific x, take the derivative to 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/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5D04E5-33E0-4FD2-8C21-284F672E903F}"/>
              </a:ext>
            </a:extLst>
          </p:cNvPr>
          <p:cNvSpPr txBox="1"/>
          <p:nvPr/>
        </p:nvSpPr>
        <p:spPr>
          <a:xfrm>
            <a:off x="3794760" y="16901630"/>
            <a:ext cx="1936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derivative be 0, we get the optimal discriminator: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/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1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C7240-CC8D-4656-8FC5-176FB5219549}"/>
              </a:ext>
            </a:extLst>
          </p:cNvPr>
          <p:cNvSpPr txBox="1"/>
          <p:nvPr/>
        </p:nvSpPr>
        <p:spPr>
          <a:xfrm>
            <a:off x="2651760" y="7236995"/>
            <a:ext cx="307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the 2</a:t>
            </a:r>
            <a:r>
              <a:rPr lang="en-US" baseline="30000" dirty="0"/>
              <a:t>nd</a:t>
            </a:r>
            <a:r>
              <a:rPr lang="en-US" dirty="0"/>
              <a:t> term has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generator is so good that D is 100% fooled, with D(G(z))=1.0, loss is minimized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blipFill>
                <a:blip r:embed="rId3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G, D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/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/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A27BC33-BB89-45E2-B67E-EFDE1AF5AFFC}"/>
              </a:ext>
            </a:extLst>
          </p:cNvPr>
          <p:cNvSpPr txBox="1"/>
          <p:nvPr/>
        </p:nvSpPr>
        <p:spPr>
          <a:xfrm>
            <a:off x="2651761" y="15544800"/>
            <a:ext cx="3127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 loss is often written as this min-max problem: the goal is to jointly train two networks (D and G), maximize loss to train D and minimize loss to train G</a:t>
            </a:r>
          </a:p>
        </p:txBody>
      </p:sp>
    </p:spTree>
    <p:extLst>
      <p:ext uri="{BB962C8B-B14F-4D97-AF65-F5344CB8AC3E}">
        <p14:creationId xmlns:p14="http://schemas.microsoft.com/office/powerpoint/2010/main" val="48979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blipFill>
                <a:blip r:embed="rId3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/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  <a:blipFill>
                <a:blip r:embed="rId6"/>
                <a:stretch>
                  <a:fillRect r="-145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3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Generative and discriminative model</a:t>
            </a:r>
          </a:p>
          <a:p>
            <a:r>
              <a:rPr lang="en-US" sz="8800" dirty="0"/>
              <a:t>Generative model, introduction</a:t>
            </a:r>
          </a:p>
          <a:p>
            <a:r>
              <a:rPr lang="en-US" sz="8800" dirty="0"/>
              <a:t>Key ideas motivating Generative Adversarial Network (GAN)</a:t>
            </a:r>
          </a:p>
          <a:p>
            <a:r>
              <a:rPr lang="en-US" sz="8800" dirty="0"/>
              <a:t>G/D game</a:t>
            </a:r>
          </a:p>
          <a:p>
            <a:r>
              <a:rPr lang="en-US" sz="8800" dirty="0"/>
              <a:t>Optimal solution of G/D gaming</a:t>
            </a:r>
          </a:p>
          <a:p>
            <a:r>
              <a:rPr lang="en-US" sz="8800" dirty="0"/>
              <a:t>Conditional GAN and Cycle GAN</a:t>
            </a:r>
          </a:p>
          <a:p>
            <a:r>
              <a:rPr lang="en-US" sz="8800" dirty="0"/>
              <a:t>Further extension of </a:t>
            </a:r>
            <a:r>
              <a:rPr lang="en-US" sz="8800"/>
              <a:t>GAN framework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  <a:blipFill>
                <a:blip r:embed="rId4"/>
                <a:stretch>
                  <a:fillRect r="-56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p=q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  <a:blipFill>
                <a:blip r:embed="rId5"/>
                <a:stretch>
                  <a:fillRect t="-18543" r="-448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/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 when we achieve the best discriminator, the best generate which minimizes the loss is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blipFill>
                <a:blip r:embed="rId6"/>
                <a:stretch>
                  <a:fillRect l="-1028" t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993C1C-982C-4E24-B98F-7CCDFC097923}"/>
              </a:ext>
            </a:extLst>
          </p:cNvPr>
          <p:cNvSpPr txBox="1"/>
          <p:nvPr/>
        </p:nvSpPr>
        <p:spPr>
          <a:xfrm>
            <a:off x="2240280" y="16184880"/>
            <a:ext cx="33695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Theorem: If the generator can be updated in the </a:t>
            </a:r>
            <a:r>
              <a:rPr lang="en-US" b="1" dirty="0"/>
              <a:t>functional space</a:t>
            </a:r>
            <a:r>
              <a:rPr lang="en-US" dirty="0"/>
              <a:t> and discriminator is </a:t>
            </a:r>
            <a:r>
              <a:rPr lang="en-US" b="1" dirty="0"/>
              <a:t>optimized in each step</a:t>
            </a:r>
            <a:r>
              <a:rPr lang="en-US" dirty="0"/>
              <a:t>, this optimal loss can be achieved.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E66CF-A108-4842-95D7-FDBD17769E25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147428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Jenson-Shannon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/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DF3D68-C43E-40D0-A2D4-E11BBD3B11A3}"/>
              </a:ext>
            </a:extLst>
          </p:cNvPr>
          <p:cNvSpPr txBox="1"/>
          <p:nvPr/>
        </p:nvSpPr>
        <p:spPr>
          <a:xfrm>
            <a:off x="20865482" y="10447440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Jenson-Shannon Divergence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1F018-BFA6-4B83-BBE0-DE7D1417AA7B}"/>
              </a:ext>
            </a:extLst>
          </p:cNvPr>
          <p:cNvSpPr txBox="1"/>
          <p:nvPr/>
        </p:nvSpPr>
        <p:spPr>
          <a:xfrm>
            <a:off x="11276152" y="8162197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/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  <a:blipFill>
                <a:blip r:embed="rId7"/>
                <a:stretch>
                  <a:fillRect t="-1801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/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  <a:blipFill>
                <a:blip r:embed="rId8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209FAAE-1294-4291-915D-CD00C41E7A5B}"/>
              </a:ext>
            </a:extLst>
          </p:cNvPr>
          <p:cNvSpPr txBox="1"/>
          <p:nvPr/>
        </p:nvSpPr>
        <p:spPr>
          <a:xfrm>
            <a:off x="2143142" y="15496181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generator is optimized,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/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/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/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7F9AE5-488F-4188-A3D0-81AC4F34EA1B}"/>
              </a:ext>
            </a:extLst>
          </p:cNvPr>
          <p:cNvSpPr/>
          <p:nvPr/>
        </p:nvSpPr>
        <p:spPr bwMode="auto">
          <a:xfrm>
            <a:off x="27281767" y="517921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13DAFB-02F1-4F7E-8547-637ECB65A3DC}"/>
              </a:ext>
            </a:extLst>
          </p:cNvPr>
          <p:cNvSpPr/>
          <p:nvPr/>
        </p:nvSpPr>
        <p:spPr bwMode="auto">
          <a:xfrm>
            <a:off x="28699087" y="55906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7F942-4540-4906-98BD-092DA2B44E6D}"/>
              </a:ext>
            </a:extLst>
          </p:cNvPr>
          <p:cNvSpPr/>
          <p:nvPr/>
        </p:nvSpPr>
        <p:spPr bwMode="auto">
          <a:xfrm>
            <a:off x="30511375" y="52477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90641F-E4AD-4568-99D9-A63503B308C5}"/>
              </a:ext>
            </a:extLst>
          </p:cNvPr>
          <p:cNvSpPr/>
          <p:nvPr/>
        </p:nvSpPr>
        <p:spPr bwMode="auto">
          <a:xfrm>
            <a:off x="31014295" y="648223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D6FFA6-5619-4B2B-8D0A-D1087914AB4B}"/>
              </a:ext>
            </a:extLst>
          </p:cNvPr>
          <p:cNvSpPr/>
          <p:nvPr/>
        </p:nvSpPr>
        <p:spPr bwMode="auto">
          <a:xfrm>
            <a:off x="32591635" y="74309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BF4A69-B3C2-458F-AD89-A2C51030B376}"/>
              </a:ext>
            </a:extLst>
          </p:cNvPr>
          <p:cNvSpPr/>
          <p:nvPr/>
        </p:nvSpPr>
        <p:spPr bwMode="auto">
          <a:xfrm>
            <a:off x="3284309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B9A4B4-9C9A-4678-AC9C-5B98F37E04C3}"/>
              </a:ext>
            </a:extLst>
          </p:cNvPr>
          <p:cNvSpPr/>
          <p:nvPr/>
        </p:nvSpPr>
        <p:spPr bwMode="auto">
          <a:xfrm>
            <a:off x="3423755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DD22B3-AB4C-4BF0-82A2-FBAB21CA0FDD}"/>
              </a:ext>
            </a:extLst>
          </p:cNvPr>
          <p:cNvSpPr/>
          <p:nvPr/>
        </p:nvSpPr>
        <p:spPr bwMode="auto">
          <a:xfrm>
            <a:off x="32591635" y="580786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0FC99E-B1A9-4FAB-855F-E5A5EB1AA2E8}"/>
              </a:ext>
            </a:extLst>
          </p:cNvPr>
          <p:cNvSpPr/>
          <p:nvPr/>
        </p:nvSpPr>
        <p:spPr bwMode="auto">
          <a:xfrm>
            <a:off x="25259923" y="62764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5885B4-D807-4535-B187-866568634206}"/>
              </a:ext>
            </a:extLst>
          </p:cNvPr>
          <p:cNvSpPr/>
          <p:nvPr/>
        </p:nvSpPr>
        <p:spPr bwMode="auto">
          <a:xfrm>
            <a:off x="26428323" y="69737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C5088C-150B-4F2B-B158-AC17EAC29DF7}"/>
              </a:ext>
            </a:extLst>
          </p:cNvPr>
          <p:cNvSpPr/>
          <p:nvPr/>
        </p:nvSpPr>
        <p:spPr bwMode="auto">
          <a:xfrm>
            <a:off x="27738967" y="76595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DE4C9C-A1B0-4B8D-9989-CBA6804453FD}"/>
              </a:ext>
            </a:extLst>
          </p:cNvPr>
          <p:cNvSpPr/>
          <p:nvPr/>
        </p:nvSpPr>
        <p:spPr bwMode="auto">
          <a:xfrm>
            <a:off x="29281379" y="76480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BA447F-0C40-4E77-A79A-A335DD8E7DA9}"/>
              </a:ext>
            </a:extLst>
          </p:cNvPr>
          <p:cNvSpPr/>
          <p:nvPr/>
        </p:nvSpPr>
        <p:spPr bwMode="auto">
          <a:xfrm>
            <a:off x="3051137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5F2BF6-20A7-460A-B971-02F738E587B4}"/>
              </a:ext>
            </a:extLst>
          </p:cNvPr>
          <p:cNvSpPr/>
          <p:nvPr/>
        </p:nvSpPr>
        <p:spPr bwMode="auto">
          <a:xfrm>
            <a:off x="31242895" y="970454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A394C-7575-4D9C-9BEC-9F93DD0993B1}"/>
              </a:ext>
            </a:extLst>
          </p:cNvPr>
          <p:cNvSpPr/>
          <p:nvPr/>
        </p:nvSpPr>
        <p:spPr bwMode="auto">
          <a:xfrm>
            <a:off x="32134435" y="109170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E0454C-C43A-43FD-9FA3-6D79CC2EC29E}"/>
              </a:ext>
            </a:extLst>
          </p:cNvPr>
          <p:cNvSpPr/>
          <p:nvPr/>
        </p:nvSpPr>
        <p:spPr bwMode="auto">
          <a:xfrm>
            <a:off x="34008955" y="11157099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4D011-8B30-47B5-B316-8DE6DF0E3F87}"/>
              </a:ext>
            </a:extLst>
          </p:cNvPr>
          <p:cNvSpPr/>
          <p:nvPr/>
        </p:nvSpPr>
        <p:spPr bwMode="auto">
          <a:xfrm>
            <a:off x="33048835" y="121743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EA8B56-C952-4EDF-B461-EC84A03F804C}"/>
              </a:ext>
            </a:extLst>
          </p:cNvPr>
          <p:cNvSpPr/>
          <p:nvPr/>
        </p:nvSpPr>
        <p:spPr bwMode="auto">
          <a:xfrm>
            <a:off x="31242895" y="117171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D0B47D-6CEE-4457-9020-C8F3B1A04785}"/>
              </a:ext>
            </a:extLst>
          </p:cNvPr>
          <p:cNvSpPr/>
          <p:nvPr/>
        </p:nvSpPr>
        <p:spPr bwMode="auto">
          <a:xfrm>
            <a:off x="29333447" y="96026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D9CEFE-4987-4E44-B983-30E6AAC6032C}"/>
              </a:ext>
            </a:extLst>
          </p:cNvPr>
          <p:cNvSpPr/>
          <p:nvPr/>
        </p:nvSpPr>
        <p:spPr bwMode="auto">
          <a:xfrm>
            <a:off x="27281767" y="89168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39A25A5-16D3-4D6F-B4E6-20E1D7FD4595}"/>
              </a:ext>
            </a:extLst>
          </p:cNvPr>
          <p:cNvSpPr/>
          <p:nvPr/>
        </p:nvSpPr>
        <p:spPr bwMode="auto">
          <a:xfrm>
            <a:off x="24491276" y="3837855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839183-4B2C-4572-AEB4-69C82421D9FC}"/>
              </a:ext>
            </a:extLst>
          </p:cNvPr>
          <p:cNvSpPr/>
          <p:nvPr/>
        </p:nvSpPr>
        <p:spPr bwMode="auto">
          <a:xfrm>
            <a:off x="3170009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/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/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training set, we sample a minibatch of 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blipFill>
                <a:blip r:embed="rId8"/>
                <a:stretch>
                  <a:fillRect l="-3732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89AAFD-0424-4FB6-8ED5-D6DDEEF0C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981" y="12275297"/>
            <a:ext cx="7642364" cy="5733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/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BA67C57-492C-48F2-9039-08AE91D48C99}"/>
              </a:ext>
            </a:extLst>
          </p:cNvPr>
          <p:cNvSpPr txBox="1"/>
          <p:nvPr/>
        </p:nvSpPr>
        <p:spPr>
          <a:xfrm>
            <a:off x="11910060" y="13295088"/>
            <a:ext cx="1026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</a:t>
            </a:r>
            <a:r>
              <a:rPr lang="en-US" dirty="0" err="1"/>
              <a:t>np.random.rand</a:t>
            </a:r>
            <a:r>
              <a:rPr lang="en-US" dirty="0"/>
              <a:t>(B, 256)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A60DAC-3310-4642-AB5E-F895B80CE639}"/>
              </a:ext>
            </a:extLst>
          </p:cNvPr>
          <p:cNvSpPr txBox="1"/>
          <p:nvPr/>
        </p:nvSpPr>
        <p:spPr>
          <a:xfrm>
            <a:off x="11894621" y="14487372"/>
            <a:ext cx="8821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prior distribution, we sample latent vectors Z</a:t>
            </a:r>
          </a:p>
        </p:txBody>
      </p:sp>
    </p:spTree>
    <p:extLst>
      <p:ext uri="{BB962C8B-B14F-4D97-AF65-F5344CB8AC3E}">
        <p14:creationId xmlns:p14="http://schemas.microsoft.com/office/powerpoint/2010/main" val="112972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E76CE-6959-4F6E-A3ED-5533D4A8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16" y="3422863"/>
            <a:ext cx="23439124" cy="15280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287AA-2B0D-4994-906D-1FDAFEEC7B72}"/>
              </a:ext>
            </a:extLst>
          </p:cNvPr>
          <p:cNvSpPr txBox="1"/>
          <p:nvPr/>
        </p:nvSpPr>
        <p:spPr>
          <a:xfrm>
            <a:off x="27409140" y="6515100"/>
            <a:ext cx="61722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epoch</a:t>
            </a:r>
          </a:p>
          <a:p>
            <a:endParaRPr lang="en-US" dirty="0"/>
          </a:p>
          <a:p>
            <a:r>
              <a:rPr lang="en-US" dirty="0"/>
              <a:t>	for k=0:K-1</a:t>
            </a:r>
          </a:p>
          <a:p>
            <a:pPr lvl="1"/>
            <a:r>
              <a:rPr lang="en-US" dirty="0"/>
              <a:t>	Sample z</a:t>
            </a:r>
          </a:p>
          <a:p>
            <a:pPr lvl="1"/>
            <a:r>
              <a:rPr lang="en-US" dirty="0"/>
              <a:t>	Sample x</a:t>
            </a:r>
          </a:p>
          <a:p>
            <a:endParaRPr lang="en-US" dirty="0"/>
          </a:p>
          <a:p>
            <a:r>
              <a:rPr lang="en-US" dirty="0"/>
              <a:t>		Train D</a:t>
            </a:r>
          </a:p>
          <a:p>
            <a:endParaRPr lang="en-US" dirty="0"/>
          </a:p>
          <a:p>
            <a:r>
              <a:rPr lang="en-US" dirty="0"/>
              <a:t>	Sample z</a:t>
            </a:r>
          </a:p>
          <a:p>
            <a:r>
              <a:rPr lang="en-US" dirty="0"/>
              <a:t>	Train 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325198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FF25C-5F70-4DE1-94FD-5843C14DC17D}"/>
              </a:ext>
            </a:extLst>
          </p:cNvPr>
          <p:cNvSpPr txBox="1"/>
          <p:nvPr/>
        </p:nvSpPr>
        <p:spPr>
          <a:xfrm>
            <a:off x="8366760" y="3731414"/>
            <a:ext cx="1920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every iteration, G learns the data distribution to challenge 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5ED10-302A-4462-BDE7-374605A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82" y="7593740"/>
            <a:ext cx="29688637" cy="98559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43B52-A57C-4DA6-8D64-503E4C6444C6}"/>
              </a:ext>
            </a:extLst>
          </p:cNvPr>
          <p:cNvCxnSpPr>
            <a:cxnSpLocks/>
          </p:cNvCxnSpPr>
          <p:nvPr/>
        </p:nvCxnSpPr>
        <p:spPr>
          <a:xfrm>
            <a:off x="5212080" y="6309360"/>
            <a:ext cx="1645920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BD82FC-4377-4525-8D2E-0C94E433A3F8}"/>
              </a:ext>
            </a:extLst>
          </p:cNvPr>
          <p:cNvSpPr txBox="1"/>
          <p:nvPr/>
        </p:nvSpPr>
        <p:spPr>
          <a:xfrm>
            <a:off x="699516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516B9D-1C63-40D0-98A4-9CA21D325A98}"/>
              </a:ext>
            </a:extLst>
          </p:cNvPr>
          <p:cNvCxnSpPr>
            <a:cxnSpLocks/>
          </p:cNvCxnSpPr>
          <p:nvPr/>
        </p:nvCxnSpPr>
        <p:spPr>
          <a:xfrm>
            <a:off x="8709660" y="6309360"/>
            <a:ext cx="1645920" cy="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ECC4C2-8648-4DE1-8958-968A65AD1F2A}"/>
              </a:ext>
            </a:extLst>
          </p:cNvPr>
          <p:cNvSpPr txBox="1"/>
          <p:nvPr/>
        </p:nvSpPr>
        <p:spPr>
          <a:xfrm>
            <a:off x="1049274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9B73C6-D0AA-48A7-8AF4-8CDD615731ED}"/>
              </a:ext>
            </a:extLst>
          </p:cNvPr>
          <p:cNvCxnSpPr>
            <a:cxnSpLocks/>
          </p:cNvCxnSpPr>
          <p:nvPr/>
        </p:nvCxnSpPr>
        <p:spPr>
          <a:xfrm>
            <a:off x="12207240" y="6309360"/>
            <a:ext cx="164592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/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A3789A-49C8-4D74-BEE1-C2523022DC72}"/>
              </a:ext>
            </a:extLst>
          </p:cNvPr>
          <p:cNvSpPr txBox="1"/>
          <p:nvPr/>
        </p:nvSpPr>
        <p:spPr>
          <a:xfrm>
            <a:off x="2948940" y="9532620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D1B61-F224-40E1-9E00-BBF72749EA90}"/>
              </a:ext>
            </a:extLst>
          </p:cNvPr>
          <p:cNvSpPr txBox="1"/>
          <p:nvPr/>
        </p:nvSpPr>
        <p:spPr>
          <a:xfrm>
            <a:off x="2948940" y="1193316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585B3-6C46-4C1C-9020-9D21C4CFC7B0}"/>
              </a:ext>
            </a:extLst>
          </p:cNvPr>
          <p:cNvSpPr txBox="1"/>
          <p:nvPr/>
        </p:nvSpPr>
        <p:spPr>
          <a:xfrm>
            <a:off x="31841290" y="1036348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650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Unsupervised Representation Learning with Deep Convolutional Generative Adversarial Networks. 2016. https://arxiv.org/pdf/1511.06434.pdf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1D6A5-74A5-466B-AE33-B028AE98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5064442"/>
            <a:ext cx="19729970" cy="1180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D225F-3180-434D-A799-453B9DF99997}"/>
              </a:ext>
            </a:extLst>
          </p:cNvPr>
          <p:cNvSpPr txBox="1"/>
          <p:nvPr/>
        </p:nvSpPr>
        <p:spPr>
          <a:xfrm>
            <a:off x="23774400" y="7178040"/>
            <a:ext cx="11612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vector reshape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convolution to increase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CONV channels with higher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 or </a:t>
            </a:r>
            <a:r>
              <a:rPr lang="en-US" dirty="0" err="1"/>
              <a:t>LeakyReLU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76C8-AD38-45DD-9BB5-A1FBDDD9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57" y="3801427"/>
            <a:ext cx="26496645" cy="135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Photo-Realistic Single Image Super-Resolution Using a Generative Adversarial Network. 2017. https://arxiv.org/pdf/1609.04802.pdf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45F6D-0058-480A-99F5-FCABE779B173}"/>
              </a:ext>
            </a:extLst>
          </p:cNvPr>
          <p:cNvSpPr txBox="1"/>
          <p:nvPr/>
        </p:nvSpPr>
        <p:spPr>
          <a:xfrm>
            <a:off x="27718702" y="7178040"/>
            <a:ext cx="76685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Residual blocks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kernel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VGG type architecture for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14506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2DE29-6C36-455D-9C90-148218F2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84" y="7378964"/>
            <a:ext cx="4534065" cy="3401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F5EA45-CD21-4ED7-965A-3FE0BD115B69}"/>
              </a:ext>
            </a:extLst>
          </p:cNvPr>
          <p:cNvSpPr/>
          <p:nvPr/>
        </p:nvSpPr>
        <p:spPr bwMode="auto">
          <a:xfrm>
            <a:off x="15370297" y="667952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04753D-E8E0-45B4-9B5E-4616627E28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982665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FCC9E6-5396-4DE2-B6EB-04A46D262AA0}"/>
              </a:ext>
            </a:extLst>
          </p:cNvPr>
          <p:cNvSpPr txBox="1"/>
          <p:nvPr/>
        </p:nvSpPr>
        <p:spPr>
          <a:xfrm>
            <a:off x="6880860" y="10780694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vector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7056E-FF6C-41CA-AA7A-D7200A49DC7C}"/>
              </a:ext>
            </a:extLst>
          </p:cNvPr>
          <p:cNvSpPr txBox="1"/>
          <p:nvPr/>
        </p:nvSpPr>
        <p:spPr>
          <a:xfrm>
            <a:off x="16170397" y="12220874"/>
            <a:ext cx="5326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beginning, generator was not trained and was randomly initialized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8A6109-E894-4F52-A018-BC5DD9AD6204}"/>
              </a:ext>
            </a:extLst>
          </p:cNvPr>
          <p:cNvCxnSpPr>
            <a:cxnSpLocks/>
          </p:cNvCxnSpPr>
          <p:nvPr/>
        </p:nvCxnSpPr>
        <p:spPr>
          <a:xfrm>
            <a:off x="22296877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5DE9A-55BB-44DB-9416-B787CFC6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703" y="7378964"/>
            <a:ext cx="3123221" cy="3124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B2A6D1-19A8-439C-B488-0589FFB03CE9}"/>
              </a:ext>
            </a:extLst>
          </p:cNvPr>
          <p:cNvSpPr txBox="1"/>
          <p:nvPr/>
        </p:nvSpPr>
        <p:spPr>
          <a:xfrm>
            <a:off x="26320237" y="12115565"/>
            <a:ext cx="5326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likely, the images generated will not be realistic</a:t>
            </a:r>
          </a:p>
        </p:txBody>
      </p:sp>
    </p:spTree>
    <p:extLst>
      <p:ext uri="{BB962C8B-B14F-4D97-AF65-F5344CB8AC3E}">
        <p14:creationId xmlns:p14="http://schemas.microsoft.com/office/powerpoint/2010/main" val="127707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/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9D94F7-B065-4561-B502-1128A6A5F717}"/>
              </a:ext>
            </a:extLst>
          </p:cNvPr>
          <p:cNvSpPr txBox="1"/>
          <p:nvPr/>
        </p:nvSpPr>
        <p:spPr>
          <a:xfrm>
            <a:off x="10984948" y="4417488"/>
            <a:ext cx="2479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will have easy time to differentiate G(z) is faked (D(G(z))=0) at the beginning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/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minima when D=1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  <a:blipFill>
                <a:blip r:embed="rId4"/>
                <a:stretch>
                  <a:fillRect t="-17791" r="-1215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AF52846-2D3B-438E-ABE6-3FBF77E44BAC}"/>
              </a:ext>
            </a:extLst>
          </p:cNvPr>
          <p:cNvSpPr/>
          <p:nvPr/>
        </p:nvSpPr>
        <p:spPr bwMode="auto">
          <a:xfrm>
            <a:off x="25334400" y="8800272"/>
            <a:ext cx="1170467" cy="164592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/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maxima when D=1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  <a:blipFill>
                <a:blip r:embed="rId5"/>
                <a:stretch>
                  <a:fillRect t="-17791" r="-1342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A8A1A50-3ADA-4C4D-BC05-20B66894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396" y="6125350"/>
            <a:ext cx="16241706" cy="1218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/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A8902F6-F42A-48A9-9147-C24C7E6AC0E3}"/>
              </a:ext>
            </a:extLst>
          </p:cNvPr>
          <p:cNvSpPr txBox="1"/>
          <p:nvPr/>
        </p:nvSpPr>
        <p:spPr>
          <a:xfrm>
            <a:off x="19110960" y="15426038"/>
            <a:ext cx="1504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Non-saturated Generator loss</a:t>
            </a:r>
          </a:p>
        </p:txBody>
      </p:sp>
    </p:spTree>
    <p:extLst>
      <p:ext uri="{BB962C8B-B14F-4D97-AF65-F5344CB8AC3E}">
        <p14:creationId xmlns:p14="http://schemas.microsoft.com/office/powerpoint/2010/main" val="289985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44B8B-B28E-42F3-B71E-4DC2FE73A02B}"/>
              </a:ext>
            </a:extLst>
          </p:cNvPr>
          <p:cNvSpPr/>
          <p:nvPr/>
        </p:nvSpPr>
        <p:spPr>
          <a:xfrm>
            <a:off x="2102167" y="17751105"/>
            <a:ext cx="33178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https://jonathan-hui.medium.com/gan-why-it-is-so-hard-to-train-generative-advisory-networks-819a86b3750b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7058F-AEEA-4B83-9658-B7A0DB4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76" y="6593740"/>
            <a:ext cx="11246166" cy="8437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Vanishing gradient for generator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Unstable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Sensitive to hyper parameters …</a:t>
            </a:r>
          </a:p>
          <a:p>
            <a:endParaRPr lang="en-US" sz="7200" dirty="0"/>
          </a:p>
          <a:p>
            <a:r>
              <a:rPr lang="en-US" sz="7200" dirty="0"/>
              <a:t>Often requires to check generated samples to evaluate the training process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B5E1B4-7EFF-476F-8FB2-F79180A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312" y="6913780"/>
            <a:ext cx="11246167" cy="82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E95BB9-8EFE-42A3-BBE4-553456908A4E}"/>
              </a:ext>
            </a:extLst>
          </p:cNvPr>
          <p:cNvSpPr/>
          <p:nvPr/>
        </p:nvSpPr>
        <p:spPr bwMode="auto">
          <a:xfrm>
            <a:off x="31810962" y="6913780"/>
            <a:ext cx="3669662" cy="159014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6277C-1E7C-441A-ADE1-FBD076332A22}"/>
              </a:ext>
            </a:extLst>
          </p:cNvPr>
          <p:cNvSpPr txBox="1"/>
          <p:nvPr/>
        </p:nvSpPr>
        <p:spPr>
          <a:xfrm>
            <a:off x="27984767" y="3616428"/>
            <a:ext cx="8054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 gets trained faster that the generator, gradient from D to G will vanish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959DA-7120-4683-BA62-DA7B2EFD6D34}"/>
              </a:ext>
            </a:extLst>
          </p:cNvPr>
          <p:cNvSpPr txBox="1"/>
          <p:nvPr/>
        </p:nvSpPr>
        <p:spPr>
          <a:xfrm>
            <a:off x="13348333" y="5453961"/>
            <a:ext cx="1200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and G needs synchronized updates</a:t>
            </a:r>
          </a:p>
        </p:txBody>
      </p:sp>
    </p:spTree>
    <p:extLst>
      <p:ext uri="{BB962C8B-B14F-4D97-AF65-F5344CB8AC3E}">
        <p14:creationId xmlns:p14="http://schemas.microsoft.com/office/powerpoint/2010/main" val="317353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and discriminative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BD822D-CBBD-4E15-99C4-7BD0079904F0}"/>
              </a:ext>
            </a:extLst>
          </p:cNvPr>
          <p:cNvSpPr/>
          <p:nvPr/>
        </p:nvSpPr>
        <p:spPr bwMode="auto">
          <a:xfrm>
            <a:off x="6395718" y="4974550"/>
            <a:ext cx="9898380" cy="6149340"/>
          </a:xfrm>
          <a:custGeom>
            <a:avLst/>
            <a:gdLst>
              <a:gd name="connsiteX0" fmla="*/ 0 w 9898380"/>
              <a:gd name="connsiteY0" fmla="*/ 0 h 11247120"/>
              <a:gd name="connsiteX1" fmla="*/ 22860 w 9898380"/>
              <a:gd name="connsiteY1" fmla="*/ 342900 h 11247120"/>
              <a:gd name="connsiteX2" fmla="*/ 137160 w 9898380"/>
              <a:gd name="connsiteY2" fmla="*/ 662940 h 11247120"/>
              <a:gd name="connsiteX3" fmla="*/ 228600 w 9898380"/>
              <a:gd name="connsiteY3" fmla="*/ 1028700 h 11247120"/>
              <a:gd name="connsiteX4" fmla="*/ 342900 w 9898380"/>
              <a:gd name="connsiteY4" fmla="*/ 1348740 h 11247120"/>
              <a:gd name="connsiteX5" fmla="*/ 434340 w 9898380"/>
              <a:gd name="connsiteY5" fmla="*/ 1828800 h 11247120"/>
              <a:gd name="connsiteX6" fmla="*/ 480060 w 9898380"/>
              <a:gd name="connsiteY6" fmla="*/ 2125980 h 11247120"/>
              <a:gd name="connsiteX7" fmla="*/ 548640 w 9898380"/>
              <a:gd name="connsiteY7" fmla="*/ 2240280 h 11247120"/>
              <a:gd name="connsiteX8" fmla="*/ 617220 w 9898380"/>
              <a:gd name="connsiteY8" fmla="*/ 2446020 h 11247120"/>
              <a:gd name="connsiteX9" fmla="*/ 685800 w 9898380"/>
              <a:gd name="connsiteY9" fmla="*/ 2537460 h 11247120"/>
              <a:gd name="connsiteX10" fmla="*/ 754380 w 9898380"/>
              <a:gd name="connsiteY10" fmla="*/ 2720340 h 11247120"/>
              <a:gd name="connsiteX11" fmla="*/ 845820 w 9898380"/>
              <a:gd name="connsiteY11" fmla="*/ 2857500 h 11247120"/>
              <a:gd name="connsiteX12" fmla="*/ 1188720 w 9898380"/>
              <a:gd name="connsiteY12" fmla="*/ 3223260 h 11247120"/>
              <a:gd name="connsiteX13" fmla="*/ 1325880 w 9898380"/>
              <a:gd name="connsiteY13" fmla="*/ 3337560 h 11247120"/>
              <a:gd name="connsiteX14" fmla="*/ 1577340 w 9898380"/>
              <a:gd name="connsiteY14" fmla="*/ 3429000 h 11247120"/>
              <a:gd name="connsiteX15" fmla="*/ 1714500 w 9898380"/>
              <a:gd name="connsiteY15" fmla="*/ 3543300 h 11247120"/>
              <a:gd name="connsiteX16" fmla="*/ 1783080 w 9898380"/>
              <a:gd name="connsiteY16" fmla="*/ 3611880 h 11247120"/>
              <a:gd name="connsiteX17" fmla="*/ 1988820 w 9898380"/>
              <a:gd name="connsiteY17" fmla="*/ 3634740 h 11247120"/>
              <a:gd name="connsiteX18" fmla="*/ 2194560 w 9898380"/>
              <a:gd name="connsiteY18" fmla="*/ 3703320 h 11247120"/>
              <a:gd name="connsiteX19" fmla="*/ 2286000 w 9898380"/>
              <a:gd name="connsiteY19" fmla="*/ 3749040 h 11247120"/>
              <a:gd name="connsiteX20" fmla="*/ 2811780 w 9898380"/>
              <a:gd name="connsiteY20" fmla="*/ 3817620 h 11247120"/>
              <a:gd name="connsiteX21" fmla="*/ 3040380 w 9898380"/>
              <a:gd name="connsiteY21" fmla="*/ 3886200 h 11247120"/>
              <a:gd name="connsiteX22" fmla="*/ 3497580 w 9898380"/>
              <a:gd name="connsiteY22" fmla="*/ 4046220 h 11247120"/>
              <a:gd name="connsiteX23" fmla="*/ 3566160 w 9898380"/>
              <a:gd name="connsiteY23" fmla="*/ 4114800 h 11247120"/>
              <a:gd name="connsiteX24" fmla="*/ 3840480 w 9898380"/>
              <a:gd name="connsiteY24" fmla="*/ 4229100 h 11247120"/>
              <a:gd name="connsiteX25" fmla="*/ 3931920 w 9898380"/>
              <a:gd name="connsiteY25" fmla="*/ 4320540 h 11247120"/>
              <a:gd name="connsiteX26" fmla="*/ 4069080 w 9898380"/>
              <a:gd name="connsiteY26" fmla="*/ 4366260 h 11247120"/>
              <a:gd name="connsiteX27" fmla="*/ 4274820 w 9898380"/>
              <a:gd name="connsiteY27" fmla="*/ 4457700 h 11247120"/>
              <a:gd name="connsiteX28" fmla="*/ 4526280 w 9898380"/>
              <a:gd name="connsiteY28" fmla="*/ 4640580 h 11247120"/>
              <a:gd name="connsiteX29" fmla="*/ 4800600 w 9898380"/>
              <a:gd name="connsiteY29" fmla="*/ 4777740 h 11247120"/>
              <a:gd name="connsiteX30" fmla="*/ 4892040 w 9898380"/>
              <a:gd name="connsiteY30" fmla="*/ 4846320 h 11247120"/>
              <a:gd name="connsiteX31" fmla="*/ 4960620 w 9898380"/>
              <a:gd name="connsiteY31" fmla="*/ 4914900 h 11247120"/>
              <a:gd name="connsiteX32" fmla="*/ 5029200 w 9898380"/>
              <a:gd name="connsiteY32" fmla="*/ 4937760 h 11247120"/>
              <a:gd name="connsiteX33" fmla="*/ 5303520 w 9898380"/>
              <a:gd name="connsiteY33" fmla="*/ 5189220 h 11247120"/>
              <a:gd name="connsiteX34" fmla="*/ 5692140 w 9898380"/>
              <a:gd name="connsiteY34" fmla="*/ 5463540 h 11247120"/>
              <a:gd name="connsiteX35" fmla="*/ 5920740 w 9898380"/>
              <a:gd name="connsiteY35" fmla="*/ 5829300 h 11247120"/>
              <a:gd name="connsiteX36" fmla="*/ 6103620 w 9898380"/>
              <a:gd name="connsiteY36" fmla="*/ 6149340 h 11247120"/>
              <a:gd name="connsiteX37" fmla="*/ 6172200 w 9898380"/>
              <a:gd name="connsiteY37" fmla="*/ 6240780 h 11247120"/>
              <a:gd name="connsiteX38" fmla="*/ 6240780 w 9898380"/>
              <a:gd name="connsiteY38" fmla="*/ 6515100 h 11247120"/>
              <a:gd name="connsiteX39" fmla="*/ 6309360 w 9898380"/>
              <a:gd name="connsiteY39" fmla="*/ 6766560 h 11247120"/>
              <a:gd name="connsiteX40" fmla="*/ 6377940 w 9898380"/>
              <a:gd name="connsiteY40" fmla="*/ 6903720 h 11247120"/>
              <a:gd name="connsiteX41" fmla="*/ 6515100 w 9898380"/>
              <a:gd name="connsiteY41" fmla="*/ 7452360 h 11247120"/>
              <a:gd name="connsiteX42" fmla="*/ 6583680 w 9898380"/>
              <a:gd name="connsiteY42" fmla="*/ 7932420 h 11247120"/>
              <a:gd name="connsiteX43" fmla="*/ 6606540 w 9898380"/>
              <a:gd name="connsiteY43" fmla="*/ 8298180 h 11247120"/>
              <a:gd name="connsiteX44" fmla="*/ 6675120 w 9898380"/>
              <a:gd name="connsiteY44" fmla="*/ 8503920 h 11247120"/>
              <a:gd name="connsiteX45" fmla="*/ 6743700 w 9898380"/>
              <a:gd name="connsiteY45" fmla="*/ 9098280 h 11247120"/>
              <a:gd name="connsiteX46" fmla="*/ 6789420 w 9898380"/>
              <a:gd name="connsiteY46" fmla="*/ 9372600 h 11247120"/>
              <a:gd name="connsiteX47" fmla="*/ 6880860 w 9898380"/>
              <a:gd name="connsiteY47" fmla="*/ 10058400 h 11247120"/>
              <a:gd name="connsiteX48" fmla="*/ 7063740 w 9898380"/>
              <a:gd name="connsiteY48" fmla="*/ 10538460 h 11247120"/>
              <a:gd name="connsiteX49" fmla="*/ 7086600 w 9898380"/>
              <a:gd name="connsiteY49" fmla="*/ 10904220 h 11247120"/>
              <a:gd name="connsiteX50" fmla="*/ 7132320 w 9898380"/>
              <a:gd name="connsiteY50" fmla="*/ 10972800 h 11247120"/>
              <a:gd name="connsiteX51" fmla="*/ 7406640 w 9898380"/>
              <a:gd name="connsiteY51" fmla="*/ 11178540 h 11247120"/>
              <a:gd name="connsiteX52" fmla="*/ 7498080 w 9898380"/>
              <a:gd name="connsiteY52" fmla="*/ 11224260 h 11247120"/>
              <a:gd name="connsiteX53" fmla="*/ 7612380 w 9898380"/>
              <a:gd name="connsiteY53" fmla="*/ 11247120 h 11247120"/>
              <a:gd name="connsiteX54" fmla="*/ 8663940 w 9898380"/>
              <a:gd name="connsiteY54" fmla="*/ 11178540 h 11247120"/>
              <a:gd name="connsiteX55" fmla="*/ 9075420 w 9898380"/>
              <a:gd name="connsiteY55" fmla="*/ 11041380 h 11247120"/>
              <a:gd name="connsiteX56" fmla="*/ 9418320 w 9898380"/>
              <a:gd name="connsiteY56" fmla="*/ 10949940 h 11247120"/>
              <a:gd name="connsiteX57" fmla="*/ 9806940 w 9898380"/>
              <a:gd name="connsiteY57" fmla="*/ 10835640 h 11247120"/>
              <a:gd name="connsiteX58" fmla="*/ 9898380 w 9898380"/>
              <a:gd name="connsiteY58" fmla="*/ 10812780 h 112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98380" h="11247120">
                <a:moveTo>
                  <a:pt x="0" y="0"/>
                </a:moveTo>
                <a:cubicBezTo>
                  <a:pt x="7620" y="114300"/>
                  <a:pt x="4027" y="229905"/>
                  <a:pt x="22860" y="342900"/>
                </a:cubicBezTo>
                <a:cubicBezTo>
                  <a:pt x="34511" y="412805"/>
                  <a:pt x="104274" y="580725"/>
                  <a:pt x="137160" y="662940"/>
                </a:cubicBezTo>
                <a:cubicBezTo>
                  <a:pt x="183443" y="1079483"/>
                  <a:pt x="118530" y="676475"/>
                  <a:pt x="228600" y="1028700"/>
                </a:cubicBezTo>
                <a:cubicBezTo>
                  <a:pt x="330893" y="1356038"/>
                  <a:pt x="208491" y="1124725"/>
                  <a:pt x="342900" y="1348740"/>
                </a:cubicBezTo>
                <a:cubicBezTo>
                  <a:pt x="398265" y="2068480"/>
                  <a:pt x="312847" y="1318529"/>
                  <a:pt x="434340" y="1828800"/>
                </a:cubicBezTo>
                <a:cubicBezTo>
                  <a:pt x="457554" y="1926300"/>
                  <a:pt x="453235" y="2029411"/>
                  <a:pt x="480060" y="2125980"/>
                </a:cubicBezTo>
                <a:cubicBezTo>
                  <a:pt x="491952" y="2168791"/>
                  <a:pt x="531137" y="2199441"/>
                  <a:pt x="548640" y="2240280"/>
                </a:cubicBezTo>
                <a:cubicBezTo>
                  <a:pt x="577116" y="2306725"/>
                  <a:pt x="586926" y="2380384"/>
                  <a:pt x="617220" y="2446020"/>
                </a:cubicBezTo>
                <a:cubicBezTo>
                  <a:pt x="633186" y="2480613"/>
                  <a:pt x="668761" y="2503382"/>
                  <a:pt x="685800" y="2537460"/>
                </a:cubicBezTo>
                <a:cubicBezTo>
                  <a:pt x="714916" y="2595692"/>
                  <a:pt x="725264" y="2662108"/>
                  <a:pt x="754380" y="2720340"/>
                </a:cubicBezTo>
                <a:cubicBezTo>
                  <a:pt x="778954" y="2769488"/>
                  <a:pt x="812851" y="2813541"/>
                  <a:pt x="845820" y="2857500"/>
                </a:cubicBezTo>
                <a:cubicBezTo>
                  <a:pt x="943765" y="2988094"/>
                  <a:pt x="1072569" y="3114368"/>
                  <a:pt x="1188720" y="3223260"/>
                </a:cubicBezTo>
                <a:cubicBezTo>
                  <a:pt x="1232138" y="3263964"/>
                  <a:pt x="1273282" y="3309714"/>
                  <a:pt x="1325880" y="3337560"/>
                </a:cubicBezTo>
                <a:cubicBezTo>
                  <a:pt x="1404705" y="3379291"/>
                  <a:pt x="1493520" y="3398520"/>
                  <a:pt x="1577340" y="3429000"/>
                </a:cubicBezTo>
                <a:cubicBezTo>
                  <a:pt x="1623060" y="3467100"/>
                  <a:pt x="1670019" y="3503761"/>
                  <a:pt x="1714500" y="3543300"/>
                </a:cubicBezTo>
                <a:cubicBezTo>
                  <a:pt x="1738663" y="3564778"/>
                  <a:pt x="1752410" y="3601657"/>
                  <a:pt x="1783080" y="3611880"/>
                </a:cubicBezTo>
                <a:cubicBezTo>
                  <a:pt x="1848541" y="3633700"/>
                  <a:pt x="1920240" y="3627120"/>
                  <a:pt x="1988820" y="3634740"/>
                </a:cubicBezTo>
                <a:cubicBezTo>
                  <a:pt x="2218657" y="3749658"/>
                  <a:pt x="1928671" y="3614690"/>
                  <a:pt x="2194560" y="3703320"/>
                </a:cubicBezTo>
                <a:cubicBezTo>
                  <a:pt x="2226889" y="3714096"/>
                  <a:pt x="2252492" y="3742835"/>
                  <a:pt x="2286000" y="3749040"/>
                </a:cubicBezTo>
                <a:cubicBezTo>
                  <a:pt x="2459790" y="3781223"/>
                  <a:pt x="2636520" y="3794760"/>
                  <a:pt x="2811780" y="3817620"/>
                </a:cubicBezTo>
                <a:cubicBezTo>
                  <a:pt x="2887980" y="3840480"/>
                  <a:pt x="2964907" y="3861042"/>
                  <a:pt x="3040380" y="3886200"/>
                </a:cubicBezTo>
                <a:cubicBezTo>
                  <a:pt x="3193559" y="3937260"/>
                  <a:pt x="3497580" y="4046220"/>
                  <a:pt x="3497580" y="4046220"/>
                </a:cubicBezTo>
                <a:cubicBezTo>
                  <a:pt x="3520440" y="4069080"/>
                  <a:pt x="3539853" y="4096009"/>
                  <a:pt x="3566160" y="4114800"/>
                </a:cubicBezTo>
                <a:cubicBezTo>
                  <a:pt x="3621302" y="4154187"/>
                  <a:pt x="3806291" y="4216279"/>
                  <a:pt x="3840480" y="4229100"/>
                </a:cubicBezTo>
                <a:cubicBezTo>
                  <a:pt x="3870960" y="4259580"/>
                  <a:pt x="3894958" y="4298363"/>
                  <a:pt x="3931920" y="4320540"/>
                </a:cubicBezTo>
                <a:cubicBezTo>
                  <a:pt x="3973245" y="4345335"/>
                  <a:pt x="4024334" y="4348362"/>
                  <a:pt x="4069080" y="4366260"/>
                </a:cubicBezTo>
                <a:cubicBezTo>
                  <a:pt x="4138761" y="4394132"/>
                  <a:pt x="4210467" y="4419088"/>
                  <a:pt x="4274820" y="4457700"/>
                </a:cubicBezTo>
                <a:cubicBezTo>
                  <a:pt x="4363693" y="4511024"/>
                  <a:pt x="4437748" y="4586691"/>
                  <a:pt x="4526280" y="4640580"/>
                </a:cubicBezTo>
                <a:cubicBezTo>
                  <a:pt x="4613607" y="4693736"/>
                  <a:pt x="4718814" y="4716400"/>
                  <a:pt x="4800600" y="4777740"/>
                </a:cubicBezTo>
                <a:cubicBezTo>
                  <a:pt x="4831080" y="4800600"/>
                  <a:pt x="4863112" y="4821525"/>
                  <a:pt x="4892040" y="4846320"/>
                </a:cubicBezTo>
                <a:cubicBezTo>
                  <a:pt x="4916586" y="4867359"/>
                  <a:pt x="4933721" y="4896967"/>
                  <a:pt x="4960620" y="4914900"/>
                </a:cubicBezTo>
                <a:cubicBezTo>
                  <a:pt x="4980670" y="4928266"/>
                  <a:pt x="5006340" y="4930140"/>
                  <a:pt x="5029200" y="4937760"/>
                </a:cubicBezTo>
                <a:cubicBezTo>
                  <a:pt x="5118325" y="5026885"/>
                  <a:pt x="5200185" y="5114589"/>
                  <a:pt x="5303520" y="5189220"/>
                </a:cubicBezTo>
                <a:cubicBezTo>
                  <a:pt x="5838298" y="5575449"/>
                  <a:pt x="5339019" y="5169272"/>
                  <a:pt x="5692140" y="5463540"/>
                </a:cubicBezTo>
                <a:cubicBezTo>
                  <a:pt x="5813613" y="5746978"/>
                  <a:pt x="5697142" y="5512536"/>
                  <a:pt x="5920740" y="5829300"/>
                </a:cubicBezTo>
                <a:cubicBezTo>
                  <a:pt x="6147322" y="6150292"/>
                  <a:pt x="5942315" y="5880498"/>
                  <a:pt x="6103620" y="6149340"/>
                </a:cubicBezTo>
                <a:cubicBezTo>
                  <a:pt x="6123222" y="6182010"/>
                  <a:pt x="6149340" y="6210300"/>
                  <a:pt x="6172200" y="6240780"/>
                </a:cubicBezTo>
                <a:cubicBezTo>
                  <a:pt x="6211917" y="6479080"/>
                  <a:pt x="6171114" y="6278235"/>
                  <a:pt x="6240780" y="6515100"/>
                </a:cubicBezTo>
                <a:cubicBezTo>
                  <a:pt x="6265295" y="6598451"/>
                  <a:pt x="6280444" y="6684632"/>
                  <a:pt x="6309360" y="6766560"/>
                </a:cubicBezTo>
                <a:cubicBezTo>
                  <a:pt x="6326373" y="6814762"/>
                  <a:pt x="6361776" y="6855227"/>
                  <a:pt x="6377940" y="6903720"/>
                </a:cubicBezTo>
                <a:cubicBezTo>
                  <a:pt x="6399999" y="6969896"/>
                  <a:pt x="6495673" y="7335797"/>
                  <a:pt x="6515100" y="7452360"/>
                </a:cubicBezTo>
                <a:cubicBezTo>
                  <a:pt x="6541674" y="7611805"/>
                  <a:pt x="6560820" y="7772400"/>
                  <a:pt x="6583680" y="7932420"/>
                </a:cubicBezTo>
                <a:cubicBezTo>
                  <a:pt x="6591300" y="8054340"/>
                  <a:pt x="6587240" y="8177556"/>
                  <a:pt x="6606540" y="8298180"/>
                </a:cubicBezTo>
                <a:cubicBezTo>
                  <a:pt x="6617961" y="8369562"/>
                  <a:pt x="6662906" y="8432670"/>
                  <a:pt x="6675120" y="8503920"/>
                </a:cubicBezTo>
                <a:cubicBezTo>
                  <a:pt x="6708817" y="8700487"/>
                  <a:pt x="6717683" y="8900550"/>
                  <a:pt x="6743700" y="9098280"/>
                </a:cubicBezTo>
                <a:cubicBezTo>
                  <a:pt x="6755793" y="9190189"/>
                  <a:pt x="6776310" y="9280830"/>
                  <a:pt x="6789420" y="9372600"/>
                </a:cubicBezTo>
                <a:cubicBezTo>
                  <a:pt x="6822035" y="9600905"/>
                  <a:pt x="6777722" y="9852124"/>
                  <a:pt x="6880860" y="10058400"/>
                </a:cubicBezTo>
                <a:cubicBezTo>
                  <a:pt x="7003322" y="10303323"/>
                  <a:pt x="6933276" y="10147067"/>
                  <a:pt x="7063740" y="10538460"/>
                </a:cubicBezTo>
                <a:cubicBezTo>
                  <a:pt x="7071360" y="10660380"/>
                  <a:pt x="7067548" y="10783557"/>
                  <a:pt x="7086600" y="10904220"/>
                </a:cubicBezTo>
                <a:cubicBezTo>
                  <a:pt x="7090885" y="10931358"/>
                  <a:pt x="7112893" y="10953373"/>
                  <a:pt x="7132320" y="10972800"/>
                </a:cubicBezTo>
                <a:cubicBezTo>
                  <a:pt x="7236199" y="11076679"/>
                  <a:pt x="7288941" y="11113152"/>
                  <a:pt x="7406640" y="11178540"/>
                </a:cubicBezTo>
                <a:cubicBezTo>
                  <a:pt x="7436429" y="11195090"/>
                  <a:pt x="7465751" y="11213484"/>
                  <a:pt x="7498080" y="11224260"/>
                </a:cubicBezTo>
                <a:cubicBezTo>
                  <a:pt x="7534941" y="11236547"/>
                  <a:pt x="7574280" y="11239500"/>
                  <a:pt x="7612380" y="11247120"/>
                </a:cubicBezTo>
                <a:cubicBezTo>
                  <a:pt x="7962900" y="11224260"/>
                  <a:pt x="8316098" y="11227455"/>
                  <a:pt x="8663940" y="11178540"/>
                </a:cubicBezTo>
                <a:cubicBezTo>
                  <a:pt x="8807111" y="11158407"/>
                  <a:pt x="8935722" y="11078633"/>
                  <a:pt x="9075420" y="11041380"/>
                </a:cubicBezTo>
                <a:lnTo>
                  <a:pt x="9418320" y="10949940"/>
                </a:lnTo>
                <a:cubicBezTo>
                  <a:pt x="9548304" y="10913382"/>
                  <a:pt x="9677608" y="10874440"/>
                  <a:pt x="9806940" y="10835640"/>
                </a:cubicBezTo>
                <a:cubicBezTo>
                  <a:pt x="9891172" y="10810370"/>
                  <a:pt x="9848760" y="10812780"/>
                  <a:pt x="9898380" y="1081278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D00D5D-1723-4DB7-8D0E-939C76AB7D14}"/>
              </a:ext>
            </a:extLst>
          </p:cNvPr>
          <p:cNvSpPr/>
          <p:nvPr/>
        </p:nvSpPr>
        <p:spPr bwMode="auto">
          <a:xfrm>
            <a:off x="8417562" y="538603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9B37E3-6B24-4797-B155-6B0978D4B76E}"/>
              </a:ext>
            </a:extLst>
          </p:cNvPr>
          <p:cNvSpPr/>
          <p:nvPr/>
        </p:nvSpPr>
        <p:spPr bwMode="auto">
          <a:xfrm>
            <a:off x="9834882" y="57975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AB80F-FF49-47B4-9DFD-256B8B3825A5}"/>
              </a:ext>
            </a:extLst>
          </p:cNvPr>
          <p:cNvSpPr/>
          <p:nvPr/>
        </p:nvSpPr>
        <p:spPr bwMode="auto">
          <a:xfrm>
            <a:off x="11647170" y="54546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BAF8B-87DB-4BCD-9A0C-C23C510A7345}"/>
              </a:ext>
            </a:extLst>
          </p:cNvPr>
          <p:cNvSpPr/>
          <p:nvPr/>
        </p:nvSpPr>
        <p:spPr bwMode="auto">
          <a:xfrm>
            <a:off x="12150090" y="668905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3168BB-4B6C-463E-8385-16929E6B6778}"/>
              </a:ext>
            </a:extLst>
          </p:cNvPr>
          <p:cNvSpPr/>
          <p:nvPr/>
        </p:nvSpPr>
        <p:spPr bwMode="auto">
          <a:xfrm>
            <a:off x="13727430" y="76377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FD2E0-0D4E-45B6-9964-0E5FBA939899}"/>
              </a:ext>
            </a:extLst>
          </p:cNvPr>
          <p:cNvSpPr/>
          <p:nvPr/>
        </p:nvSpPr>
        <p:spPr bwMode="auto">
          <a:xfrm>
            <a:off x="1397889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49B99D-7A08-47F8-B44F-1FD9BBC7E0C9}"/>
              </a:ext>
            </a:extLst>
          </p:cNvPr>
          <p:cNvSpPr/>
          <p:nvPr/>
        </p:nvSpPr>
        <p:spPr bwMode="auto">
          <a:xfrm>
            <a:off x="1537335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A325BC-B711-48A4-B6D0-07BB91942DF0}"/>
              </a:ext>
            </a:extLst>
          </p:cNvPr>
          <p:cNvSpPr/>
          <p:nvPr/>
        </p:nvSpPr>
        <p:spPr bwMode="auto">
          <a:xfrm>
            <a:off x="13727430" y="601468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658A0C-1860-4BD4-B3C5-EC659BAD9683}"/>
              </a:ext>
            </a:extLst>
          </p:cNvPr>
          <p:cNvSpPr/>
          <p:nvPr/>
        </p:nvSpPr>
        <p:spPr bwMode="auto">
          <a:xfrm>
            <a:off x="6395718" y="64833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59AC53-F1F8-4E91-9F32-51B4CF2B6935}"/>
              </a:ext>
            </a:extLst>
          </p:cNvPr>
          <p:cNvSpPr/>
          <p:nvPr/>
        </p:nvSpPr>
        <p:spPr bwMode="auto">
          <a:xfrm>
            <a:off x="7564118" y="71805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42F209-738E-4044-83A4-4BF19C00BDB7}"/>
              </a:ext>
            </a:extLst>
          </p:cNvPr>
          <p:cNvSpPr/>
          <p:nvPr/>
        </p:nvSpPr>
        <p:spPr bwMode="auto">
          <a:xfrm>
            <a:off x="8874762" y="78663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076308-757A-4F17-BF1F-3920AB726A56}"/>
              </a:ext>
            </a:extLst>
          </p:cNvPr>
          <p:cNvSpPr/>
          <p:nvPr/>
        </p:nvSpPr>
        <p:spPr bwMode="auto">
          <a:xfrm>
            <a:off x="10417174" y="78549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C00169-C3E2-423C-9F91-7E00701BF33D}"/>
              </a:ext>
            </a:extLst>
          </p:cNvPr>
          <p:cNvSpPr/>
          <p:nvPr/>
        </p:nvSpPr>
        <p:spPr bwMode="auto">
          <a:xfrm>
            <a:off x="11647170" y="860928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B8A3562-37E8-4E25-A51D-3AF30D08066C}"/>
              </a:ext>
            </a:extLst>
          </p:cNvPr>
          <p:cNvSpPr/>
          <p:nvPr/>
        </p:nvSpPr>
        <p:spPr bwMode="auto">
          <a:xfrm>
            <a:off x="12378690" y="991136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7D2CA9-537B-47E0-9175-10E7A4F08C4F}"/>
              </a:ext>
            </a:extLst>
          </p:cNvPr>
          <p:cNvSpPr/>
          <p:nvPr/>
        </p:nvSpPr>
        <p:spPr bwMode="auto">
          <a:xfrm>
            <a:off x="13270230" y="111238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F4F859-E02B-400E-9113-537420F65620}"/>
              </a:ext>
            </a:extLst>
          </p:cNvPr>
          <p:cNvSpPr/>
          <p:nvPr/>
        </p:nvSpPr>
        <p:spPr bwMode="auto">
          <a:xfrm>
            <a:off x="15144750" y="11363917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49B6465-04BC-4C19-B81E-9ACB4B33F119}"/>
              </a:ext>
            </a:extLst>
          </p:cNvPr>
          <p:cNvSpPr/>
          <p:nvPr/>
        </p:nvSpPr>
        <p:spPr bwMode="auto">
          <a:xfrm>
            <a:off x="14184630" y="123811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99D44F-5F61-435E-934C-94F9D7BA2AC6}"/>
              </a:ext>
            </a:extLst>
          </p:cNvPr>
          <p:cNvSpPr/>
          <p:nvPr/>
        </p:nvSpPr>
        <p:spPr bwMode="auto">
          <a:xfrm>
            <a:off x="12378690" y="119239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BD081-6CEC-474F-B53C-B9279A659B63}"/>
              </a:ext>
            </a:extLst>
          </p:cNvPr>
          <p:cNvSpPr/>
          <p:nvPr/>
        </p:nvSpPr>
        <p:spPr bwMode="auto">
          <a:xfrm>
            <a:off x="10469242" y="98094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EEE8C-E916-48E3-8F58-519D32A65F93}"/>
              </a:ext>
            </a:extLst>
          </p:cNvPr>
          <p:cNvSpPr/>
          <p:nvPr/>
        </p:nvSpPr>
        <p:spPr bwMode="auto">
          <a:xfrm>
            <a:off x="8417562" y="91236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AD6C7-C846-4047-B8A2-75B10F259832}"/>
              </a:ext>
            </a:extLst>
          </p:cNvPr>
          <p:cNvSpPr txBox="1"/>
          <p:nvPr/>
        </p:nvSpPr>
        <p:spPr>
          <a:xfrm>
            <a:off x="3703320" y="13592770"/>
            <a:ext cx="14955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Discriminative: learn the decision boundary to make prediction, often with a functional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609477" y="1611847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928C84-59BB-4C59-972B-B79624640677}"/>
              </a:ext>
            </a:extLst>
          </p:cNvPr>
          <p:cNvSpPr txBox="1"/>
          <p:nvPr/>
        </p:nvSpPr>
        <p:spPr>
          <a:xfrm>
            <a:off x="3733262" y="17387530"/>
            <a:ext cx="1319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logistic regression, CNN 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13DF77-B5DD-45E9-96FE-C29C10F62565}"/>
              </a:ext>
            </a:extLst>
          </p:cNvPr>
          <p:cNvCxnSpPr/>
          <p:nvPr/>
        </p:nvCxnSpPr>
        <p:spPr>
          <a:xfrm>
            <a:off x="19031264" y="3954780"/>
            <a:ext cx="85092" cy="14356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483393-D349-4659-BF50-55DAD7A81265}"/>
              </a:ext>
            </a:extLst>
          </p:cNvPr>
          <p:cNvSpPr txBox="1"/>
          <p:nvPr/>
        </p:nvSpPr>
        <p:spPr>
          <a:xfrm>
            <a:off x="20693382" y="1332743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Generative: learn the joint distribution between data and label to make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/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3C317F5-AA03-4DCD-B55F-84EADA3C7E27}"/>
              </a:ext>
            </a:extLst>
          </p:cNvPr>
          <p:cNvSpPr txBox="1"/>
          <p:nvPr/>
        </p:nvSpPr>
        <p:spPr>
          <a:xfrm>
            <a:off x="20608290" y="1675548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autoregression, GAN, variational autoencoder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/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/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/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/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/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/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/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/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86AA85F9-41CD-4FEF-80CD-81754B3BB8D7}"/>
              </a:ext>
            </a:extLst>
          </p:cNvPr>
          <p:cNvSpPr/>
          <p:nvPr/>
        </p:nvSpPr>
        <p:spPr bwMode="auto">
          <a:xfrm>
            <a:off x="25598118" y="618256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E99AAF-B21B-444B-94CF-14F1B12D0304}"/>
              </a:ext>
            </a:extLst>
          </p:cNvPr>
          <p:cNvSpPr/>
          <p:nvPr/>
        </p:nvSpPr>
        <p:spPr bwMode="auto">
          <a:xfrm>
            <a:off x="25547317" y="7713706"/>
            <a:ext cx="731520" cy="73152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B7C63B-9255-47DE-8B95-701E2A1470AB}"/>
              </a:ext>
            </a:extLst>
          </p:cNvPr>
          <p:cNvSpPr/>
          <p:nvPr/>
        </p:nvSpPr>
        <p:spPr bwMode="auto">
          <a:xfrm>
            <a:off x="25747259" y="11004198"/>
            <a:ext cx="748195" cy="719438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E70C9A-12A6-491F-B8DE-659C63147025}"/>
              </a:ext>
            </a:extLst>
          </p:cNvPr>
          <p:cNvSpPr/>
          <p:nvPr/>
        </p:nvSpPr>
        <p:spPr bwMode="auto">
          <a:xfrm>
            <a:off x="25826718" y="9225623"/>
            <a:ext cx="589279" cy="653802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19CECE-125A-4863-BB32-D8F77C54CD4F}"/>
              </a:ext>
            </a:extLst>
          </p:cNvPr>
          <p:cNvSpPr/>
          <p:nvPr/>
        </p:nvSpPr>
        <p:spPr bwMode="auto">
          <a:xfrm>
            <a:off x="33307878" y="621659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523C140-0E01-497F-8827-C4C4837B08C5}"/>
              </a:ext>
            </a:extLst>
          </p:cNvPr>
          <p:cNvSpPr/>
          <p:nvPr/>
        </p:nvSpPr>
        <p:spPr bwMode="auto">
          <a:xfrm>
            <a:off x="33257077" y="7747734"/>
            <a:ext cx="731520" cy="73152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258B94-D005-4AC7-B3BE-12CB22060F21}"/>
              </a:ext>
            </a:extLst>
          </p:cNvPr>
          <p:cNvSpPr/>
          <p:nvPr/>
        </p:nvSpPr>
        <p:spPr bwMode="auto">
          <a:xfrm>
            <a:off x="33457019" y="11038226"/>
            <a:ext cx="748195" cy="71943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206225D-16FF-44DC-80DD-4ED7E1050D89}"/>
              </a:ext>
            </a:extLst>
          </p:cNvPr>
          <p:cNvSpPr/>
          <p:nvPr/>
        </p:nvSpPr>
        <p:spPr bwMode="auto">
          <a:xfrm>
            <a:off x="33536478" y="9259651"/>
            <a:ext cx="589279" cy="653802"/>
          </a:xfrm>
          <a:prstGeom prst="ellipse">
            <a:avLst/>
          </a:prstGeom>
          <a:solidFill>
            <a:srgbClr val="62C957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C143EE6-33D7-4C0D-A5B7-B7994AFB79BE}"/>
              </a:ext>
            </a:extLst>
          </p:cNvPr>
          <p:cNvSpPr/>
          <p:nvPr/>
        </p:nvSpPr>
        <p:spPr bwMode="auto">
          <a:xfrm>
            <a:off x="29041390" y="15767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D26C0-F052-4DD2-8643-E4481980B5BF}"/>
              </a:ext>
            </a:extLst>
          </p:cNvPr>
          <p:cNvSpPr/>
          <p:nvPr/>
        </p:nvSpPr>
        <p:spPr>
          <a:xfrm>
            <a:off x="2501659" y="6692648"/>
            <a:ext cx="30192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collapses to generate limited sample variety; these samples often are good, so D may be fooled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EEEE5-0C03-4E47-879E-3C7BCCD8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57" y="8356176"/>
            <a:ext cx="21508846" cy="8080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F8C45-7BB9-4D04-8C7A-10CC65020682}"/>
              </a:ext>
            </a:extLst>
          </p:cNvPr>
          <p:cNvSpPr txBox="1"/>
          <p:nvPr/>
        </p:nvSpPr>
        <p:spPr>
          <a:xfrm>
            <a:off x="2102167" y="18257549"/>
            <a:ext cx="1161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4. Wasserstein GAN. https://arxiv.org/abs/1701.07875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73E04-DC2E-4D26-861D-CF161DBA6AB6}"/>
              </a:ext>
            </a:extLst>
          </p:cNvPr>
          <p:cNvSpPr txBox="1"/>
          <p:nvPr/>
        </p:nvSpPr>
        <p:spPr>
          <a:xfrm>
            <a:off x="2263140" y="17053560"/>
            <a:ext cx="2823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model partially collapse to produce same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57CE4-A808-4C2C-B641-218AFDAB57E5}"/>
              </a:ext>
            </a:extLst>
          </p:cNvPr>
          <p:cNvSpPr/>
          <p:nvPr/>
        </p:nvSpPr>
        <p:spPr>
          <a:xfrm>
            <a:off x="23675661" y="16638062"/>
            <a:ext cx="114185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Some tricks can be found at </a:t>
            </a:r>
          </a:p>
          <a:p>
            <a:r>
              <a:rPr lang="en-US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132930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Progress is significant</a:t>
            </a:r>
          </a:p>
        </p:txBody>
      </p:sp>
      <p:pic>
        <p:nvPicPr>
          <p:cNvPr id="2050" name="Picture 2" descr="Faces generated by the StyleGAN algorithm">
            <a:extLst>
              <a:ext uri="{FF2B5EF4-FFF2-40B4-BE49-F238E27FC236}">
                <a16:creationId xmlns:a16="http://schemas.microsoft.com/office/drawing/2014/main" id="{9C5087D9-FD43-4B42-9A65-3C0B0629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5" y="6059805"/>
            <a:ext cx="23907750" cy="106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7602200" y="17053560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Analyzing and Improving the Image Quality of </a:t>
            </a:r>
            <a:r>
              <a:rPr lang="en-US" sz="3600" dirty="0" err="1"/>
              <a:t>StyleGAN</a:t>
            </a:r>
            <a:r>
              <a:rPr lang="en-US" sz="3600" dirty="0"/>
              <a:t>.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10B9B-2DF6-42D3-A085-7115AF3558C4}"/>
              </a:ext>
            </a:extLst>
          </p:cNvPr>
          <p:cNvSpPr/>
          <p:nvPr/>
        </p:nvSpPr>
        <p:spPr>
          <a:xfrm>
            <a:off x="2461245" y="17699891"/>
            <a:ext cx="110337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https://thispersondoesnotexist.com/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C83FC-2D61-4C62-9344-493ABE0F516A}"/>
              </a:ext>
            </a:extLst>
          </p:cNvPr>
          <p:cNvSpPr txBox="1"/>
          <p:nvPr/>
        </p:nvSpPr>
        <p:spPr>
          <a:xfrm>
            <a:off x="14264640" y="17699891"/>
            <a:ext cx="850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this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073C1-6C91-4B62-922C-18BD52FD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01" y="9967912"/>
            <a:ext cx="2000250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86966-99FE-4336-B2F6-AEFCE882B090}"/>
              </a:ext>
            </a:extLst>
          </p:cNvPr>
          <p:cNvSpPr txBox="1"/>
          <p:nvPr/>
        </p:nvSpPr>
        <p:spPr>
          <a:xfrm>
            <a:off x="4974582" y="12431582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9968E-8F07-4655-BC89-EC6009CA7DC4}"/>
              </a:ext>
            </a:extLst>
          </p:cNvPr>
          <p:cNvSpPr/>
          <p:nvPr/>
        </p:nvSpPr>
        <p:spPr>
          <a:xfrm>
            <a:off x="3991195" y="13693375"/>
            <a:ext cx="47197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5435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Other objects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C5F91-5C33-4878-B389-FC351C1D31FE}"/>
              </a:ext>
            </a:extLst>
          </p:cNvPr>
          <p:cNvSpPr/>
          <p:nvPr/>
        </p:nvSpPr>
        <p:spPr>
          <a:xfrm>
            <a:off x="1930396" y="1832523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616161"/>
                </a:solidFill>
                <a:latin typeface="Roboto"/>
              </a:rPr>
              <a:t> </a:t>
            </a:r>
            <a:r>
              <a:rPr lang="en-US" sz="3200" u="sng" dirty="0">
                <a:solidFill>
                  <a:srgbClr val="1A73E8"/>
                </a:solidFill>
                <a:latin typeface="Roboto"/>
                <a:hlinkClick r:id="rId3"/>
              </a:rPr>
              <a:t>Large Scale GAN Training for High Fidelity Natural Image Synthesis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. </a:t>
            </a:r>
            <a:r>
              <a:rPr lang="en-US" sz="3200" i="1" dirty="0">
                <a:solidFill>
                  <a:srgbClr val="616161"/>
                </a:solidFill>
                <a:latin typeface="Roboto"/>
              </a:rPr>
              <a:t>arxiv:1809.11096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, 2018.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28135B-D85D-44C2-9344-428BC77A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42" y="6566534"/>
            <a:ext cx="33103916" cy="66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263AF-F33E-4BB5-B901-FF1D2B7025B1}"/>
              </a:ext>
            </a:extLst>
          </p:cNvPr>
          <p:cNvSpPr txBox="1"/>
          <p:nvPr/>
        </p:nvSpPr>
        <p:spPr>
          <a:xfrm>
            <a:off x="2263140" y="14881860"/>
            <a:ext cx="1234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with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1979837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Art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5811030" y="15350014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StyleGAN2.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3B767-5A78-43C2-8D3E-912A4B40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6" y="6184585"/>
            <a:ext cx="7277100" cy="721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88B51-7B43-47DC-8A5F-5B770256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009" y="6184585"/>
            <a:ext cx="7229475" cy="721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DA3BB-ACB6-42CC-A5D9-64EB8A3C2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9239" y="6184585"/>
            <a:ext cx="7172325" cy="726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6E91F-BB5C-489E-9E55-B4E5A567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80" y="6184585"/>
            <a:ext cx="7267575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Video creation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D83C31-00E7-43A2-AB46-7635F3AB62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7" y="4601054"/>
            <a:ext cx="15478410" cy="129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03509-EA04-4B56-B36F-3E569452F6A0}"/>
              </a:ext>
            </a:extLst>
          </p:cNvPr>
          <p:cNvSpPr txBox="1"/>
          <p:nvPr/>
        </p:nvSpPr>
        <p:spPr>
          <a:xfrm>
            <a:off x="21671280" y="8390367"/>
            <a:ext cx="13944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DVD-GAN</a:t>
            </a:r>
          </a:p>
          <a:p>
            <a:endParaRPr lang="en-US" dirty="0"/>
          </a:p>
          <a:p>
            <a:r>
              <a:rPr lang="en-US" dirty="0"/>
              <a:t>DeepMind : Impressive Step Toward Realistic Video Synthesis, 2019</a:t>
            </a:r>
          </a:p>
          <a:p>
            <a:br>
              <a:rPr lang="en-US" dirty="0">
                <a:hlinkClick r:id="rId4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2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49" y="17849195"/>
            <a:ext cx="26696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6A92-CB4A-4C8A-BA23-F8D764F1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1" y="3408045"/>
            <a:ext cx="28780740" cy="1944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ECBCF-7DFF-4B57-B662-2D0CE670BC0A}"/>
              </a:ext>
            </a:extLst>
          </p:cNvPr>
          <p:cNvSpPr/>
          <p:nvPr/>
        </p:nvSpPr>
        <p:spPr bwMode="auto">
          <a:xfrm>
            <a:off x="1890940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48323-5ED3-4282-94BD-58C4D56D589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83598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/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𝑔𝑖𝑣𝑒𝑛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blipFill>
                <a:blip r:embed="rId5"/>
                <a:stretch>
                  <a:fillRect r="-3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3E3805-3E65-4D1B-96A1-6104D3CE556B}"/>
              </a:ext>
            </a:extLst>
          </p:cNvPr>
          <p:cNvSpPr/>
          <p:nvPr/>
        </p:nvSpPr>
        <p:spPr bwMode="auto">
          <a:xfrm>
            <a:off x="891958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F0D581-BA1B-4E07-AEA7-5DFBABB125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31957" y="848971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73B56F-7B70-4B66-9E30-1CD6E895DA7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84616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33E91F-E514-4F05-9734-C794833FA5D5}"/>
              </a:ext>
            </a:extLst>
          </p:cNvPr>
          <p:cNvSpPr txBox="1"/>
          <p:nvPr/>
        </p:nvSpPr>
        <p:spPr>
          <a:xfrm>
            <a:off x="22741512" y="14820532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Conditional GAN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002C578-849F-42D5-972A-C022EEE22A7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6093441" y="10890019"/>
            <a:ext cx="6279258" cy="3373378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B8E086-9FD3-4C1A-AC6D-AE0B94C94B85}"/>
              </a:ext>
            </a:extLst>
          </p:cNvPr>
          <p:cNvSpPr txBox="1"/>
          <p:nvPr/>
        </p:nvSpPr>
        <p:spPr>
          <a:xfrm>
            <a:off x="16512834" y="8951384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/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 r="-7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/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F9A23C-A565-4AC0-84FD-C690D00F9413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11407850" y="11865049"/>
            <a:ext cx="2597381" cy="64732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B643EB-2FC2-45C4-B27A-FDA1CE480FFC}"/>
              </a:ext>
            </a:extLst>
          </p:cNvPr>
          <p:cNvSpPr txBox="1"/>
          <p:nvPr/>
        </p:nvSpPr>
        <p:spPr>
          <a:xfrm>
            <a:off x="13716000" y="11932920"/>
            <a:ext cx="299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y</a:t>
            </a:r>
          </a:p>
        </p:txBody>
      </p:sp>
    </p:spTree>
    <p:extLst>
      <p:ext uri="{BB962C8B-B14F-4D97-AF65-F5344CB8AC3E}">
        <p14:creationId xmlns:p14="http://schemas.microsoft.com/office/powerpoint/2010/main" val="294660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1334507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335609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Image to image translation: Conditional GAN with complicated label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Image-to-Image </a:t>
            </a:r>
            <a:r>
              <a:rPr lang="en-US" dirty="0"/>
              <a:t>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CF70-4364-4A30-ADBF-3FF347B5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935" y="5381625"/>
            <a:ext cx="18600504" cy="108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mage-to-Image 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720789-B67E-44C8-95D2-F3D98D00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50" y="4485325"/>
            <a:ext cx="32378684" cy="1192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C096EB8-FFA4-4E73-8DFE-269E6DA392DA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0"/>
              <a:t>Image to image translation: Conditional GAN with complicated label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1362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Linked by the 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529689" y="50857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80D76BA-92A7-4E97-A3C5-64D6130FB6ED}"/>
              </a:ext>
            </a:extLst>
          </p:cNvPr>
          <p:cNvSpPr/>
          <p:nvPr/>
        </p:nvSpPr>
        <p:spPr bwMode="auto">
          <a:xfrm>
            <a:off x="18735806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75359C-C2BA-4ED2-BB1F-81E851B86B9D}"/>
              </a:ext>
            </a:extLst>
          </p:cNvPr>
          <p:cNvSpPr/>
          <p:nvPr/>
        </p:nvSpPr>
        <p:spPr bwMode="auto">
          <a:xfrm>
            <a:off x="17377996" y="55429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897D853-02A0-4C16-B06A-BA1BABFCD467}"/>
              </a:ext>
            </a:extLst>
          </p:cNvPr>
          <p:cNvSpPr/>
          <p:nvPr/>
        </p:nvSpPr>
        <p:spPr bwMode="auto">
          <a:xfrm>
            <a:off x="25323669" y="556576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AC666F3-7AC0-470F-9818-0BA0A1F09450}"/>
              </a:ext>
            </a:extLst>
          </p:cNvPr>
          <p:cNvSpPr/>
          <p:nvPr/>
        </p:nvSpPr>
        <p:spPr bwMode="auto">
          <a:xfrm>
            <a:off x="22277832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/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5FFBCB19-B599-45F4-A18D-EA672550C8DD}"/>
              </a:ext>
            </a:extLst>
          </p:cNvPr>
          <p:cNvSpPr/>
          <p:nvPr/>
        </p:nvSpPr>
        <p:spPr bwMode="auto">
          <a:xfrm>
            <a:off x="10302115" y="9153287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/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 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  <a:blipFill>
                <a:blip r:embed="rId5"/>
                <a:stretch>
                  <a:fillRect t="-18543" r="-304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33DF7F07-E3A3-4569-8C61-B4C19A02CEC8}"/>
              </a:ext>
            </a:extLst>
          </p:cNvPr>
          <p:cNvSpPr/>
          <p:nvPr/>
        </p:nvSpPr>
        <p:spPr bwMode="auto">
          <a:xfrm>
            <a:off x="10919335" y="10528785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F1C32-3E94-4897-B6E2-4FB79FEB2C47}"/>
              </a:ext>
            </a:extLst>
          </p:cNvPr>
          <p:cNvSpPr txBox="1"/>
          <p:nvPr/>
        </p:nvSpPr>
        <p:spPr>
          <a:xfrm>
            <a:off x="5548457" y="12047636"/>
            <a:ext cx="85771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 model takes the short-cut.</a:t>
            </a:r>
          </a:p>
          <a:p>
            <a:endParaRPr lang="en-US" dirty="0"/>
          </a:p>
          <a:p>
            <a:r>
              <a:rPr lang="en-US" dirty="0"/>
              <a:t>Very suitable for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/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)</m:t>
                    </m:r>
                  </m:oMath>
                </a14:m>
                <a:r>
                  <a:rPr lang="en-US" dirty="0"/>
                  <a:t> is a constant, given the dataset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  <a:blipFill>
                <a:blip r:embed="rId6"/>
                <a:stretch>
                  <a:fillRect t="-18421" r="-179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770E5817-4C8A-43DD-9F86-BD27A7B39FC1}"/>
              </a:ext>
            </a:extLst>
          </p:cNvPr>
          <p:cNvSpPr/>
          <p:nvPr/>
        </p:nvSpPr>
        <p:spPr bwMode="auto">
          <a:xfrm>
            <a:off x="21233600" y="8963019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/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  )&gt;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48C792-EBC2-424D-BEB2-D80AC9C107F6}"/>
              </a:ext>
            </a:extLst>
          </p:cNvPr>
          <p:cNvSpPr txBox="1"/>
          <p:nvPr/>
        </p:nvSpPr>
        <p:spPr>
          <a:xfrm>
            <a:off x="19503576" y="12568357"/>
            <a:ext cx="1259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dot is red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joint probability to make prediction too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B70C085-4B74-42AE-B84A-988F8AFE3C93}"/>
              </a:ext>
            </a:extLst>
          </p:cNvPr>
          <p:cNvSpPr/>
          <p:nvPr/>
        </p:nvSpPr>
        <p:spPr bwMode="auto">
          <a:xfrm>
            <a:off x="24402108" y="11103241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95F7E7-A362-405D-A52A-746F8C1C05D7}"/>
              </a:ext>
            </a:extLst>
          </p:cNvPr>
          <p:cNvSpPr/>
          <p:nvPr/>
        </p:nvSpPr>
        <p:spPr bwMode="auto">
          <a:xfrm>
            <a:off x="31156483" y="1111748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5C7168-6439-4DC3-B403-E8E7AFB737CD}"/>
              </a:ext>
            </a:extLst>
          </p:cNvPr>
          <p:cNvCxnSpPr/>
          <p:nvPr/>
        </p:nvCxnSpPr>
        <p:spPr>
          <a:xfrm>
            <a:off x="2606040" y="7000550"/>
            <a:ext cx="3225953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9424EBD-0C4B-42FD-9DE9-615E9E0D28F9}"/>
              </a:ext>
            </a:extLst>
          </p:cNvPr>
          <p:cNvCxnSpPr>
            <a:cxnSpLocks/>
          </p:cNvCxnSpPr>
          <p:nvPr/>
        </p:nvCxnSpPr>
        <p:spPr>
          <a:xfrm>
            <a:off x="17810764" y="7000550"/>
            <a:ext cx="12938" cy="1179037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6F6293-2647-4C95-AD9B-7D636353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4" y="4102012"/>
            <a:ext cx="22951758" cy="142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C73AAE-FE4E-433C-ACD8-2B915991E64A}"/>
              </a:ext>
            </a:extLst>
          </p:cNvPr>
          <p:cNvSpPr txBox="1"/>
          <p:nvPr/>
        </p:nvSpPr>
        <p:spPr>
          <a:xfrm>
            <a:off x="23988282" y="14117951"/>
            <a:ext cx="11432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transformation with strong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4659940" y="8267926"/>
            <a:ext cx="2212773" cy="18465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0826944" y="8267926"/>
            <a:ext cx="1703358" cy="184657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0754724" y="10529998"/>
            <a:ext cx="2091370" cy="19025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4324111" y="10529999"/>
            <a:ext cx="2621160" cy="184735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3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D46702-EEC2-477F-AD85-05057917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20" y="3681770"/>
            <a:ext cx="30715450" cy="147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3970F9-6D4F-48B2-924C-56F3AA0D5380}"/>
              </a:ext>
            </a:extLst>
          </p:cNvPr>
          <p:cNvSpPr/>
          <p:nvPr/>
        </p:nvSpPr>
        <p:spPr>
          <a:xfrm>
            <a:off x="2202950" y="18110725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</p:spTree>
    <p:extLst>
      <p:ext uri="{BB962C8B-B14F-4D97-AF65-F5344CB8AC3E}">
        <p14:creationId xmlns:p14="http://schemas.microsoft.com/office/powerpoint/2010/main" val="404315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C8FD-8028-4D0F-B237-123384EB0938}"/>
              </a:ext>
            </a:extLst>
          </p:cNvPr>
          <p:cNvSpPr/>
          <p:nvPr/>
        </p:nvSpPr>
        <p:spPr>
          <a:xfrm>
            <a:off x="3848870" y="19272201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3AB8859F-157D-47E9-BBE5-793CF490D8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70" y="6040401"/>
            <a:ext cx="28696920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763B5-2CA2-4FD2-983C-10EB02BDF762}"/>
              </a:ext>
            </a:extLst>
          </p:cNvPr>
          <p:cNvSpPr txBox="1"/>
          <p:nvPr/>
        </p:nvSpPr>
        <p:spPr>
          <a:xfrm>
            <a:off x="1930396" y="17578655"/>
            <a:ext cx="159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to every frame separately</a:t>
            </a:r>
          </a:p>
        </p:txBody>
      </p:sp>
    </p:spTree>
    <p:extLst>
      <p:ext uri="{BB962C8B-B14F-4D97-AF65-F5344CB8AC3E}">
        <p14:creationId xmlns:p14="http://schemas.microsoft.com/office/powerpoint/2010/main" val="98550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31365541" y="9049613"/>
            <a:ext cx="1387567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9030600" y="7119416"/>
            <a:ext cx="1703358" cy="19301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8958380" y="9465111"/>
            <a:ext cx="2091370" cy="190255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2527767" y="9465112"/>
            <a:ext cx="2621160" cy="18473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/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two domains X and Y and corresponding samples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generators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discriminators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GANs jointly optimized: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blipFill>
                <a:blip r:embed="rId7"/>
                <a:stretch>
                  <a:fillRect l="-1835" t="-2534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/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/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AEA072-E2AD-4D74-89C8-0ECFEF02C51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0900918" y="9049612"/>
            <a:ext cx="1291022" cy="165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402D34-FB52-4E1B-A232-82A2E3EDD72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527767" y="7052919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5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9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79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GAN framework is flexible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2" y="4115069"/>
            <a:ext cx="29463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GAN is a flexible framework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Unique power is from the G/D gaming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Ability to sample with high resolution and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CycleGAN idea can be further extended to conditioned on labels too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BA90A-555A-4510-883B-5948D7CD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32" y="9223485"/>
            <a:ext cx="15498128" cy="9070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74319-FB85-42BA-A0CB-57764DF6B581}"/>
              </a:ext>
            </a:extLst>
          </p:cNvPr>
          <p:cNvSpPr txBox="1"/>
          <p:nvPr/>
        </p:nvSpPr>
        <p:spPr>
          <a:xfrm>
            <a:off x="20688300" y="10287000"/>
            <a:ext cx="14630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GAN to transfer CT to MRI and MRI to CT</a:t>
            </a:r>
          </a:p>
          <a:p>
            <a:endParaRPr lang="en-US" dirty="0"/>
          </a:p>
          <a:p>
            <a:r>
              <a:rPr lang="en-US" dirty="0"/>
              <a:t>For medical imaging, the key anatomical structures should be kept consistent in generated images</a:t>
            </a:r>
          </a:p>
          <a:p>
            <a:endParaRPr lang="en-US" dirty="0"/>
          </a:p>
          <a:p>
            <a:r>
              <a:rPr lang="en-US" dirty="0"/>
              <a:t>Combine GAN loss, cycle loss and segmentation loss to achieve this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10306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779670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/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Every sample comes with its segmentation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 two more segmentation networks (e.g. use U-Net)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receiving the images and generate segmentation results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blipFill>
                <a:blip r:embed="rId3"/>
                <a:stretch>
                  <a:fillRect l="-2685" t="-2820" r="-3799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A8AF06-9FF8-4B3A-B9A6-1FB337D9BC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399" y="14283404"/>
            <a:ext cx="2743200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6EC2D7-EEC2-4056-8363-1483E44088C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399" y="10885486"/>
            <a:ext cx="27432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0264D6-E5B0-40AA-89AF-FBA4A254B54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26912" y="4925206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837E40-8E85-4F8E-9B39-FE6DA6FB0EA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042468" y="8274364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/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/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𝑪𝑻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/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07D3C7-2573-4214-829A-1F8E1401A55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32310435" y="5793159"/>
            <a:ext cx="1153911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77188-603C-43D6-993B-990AC5C6C14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26613024" y="5793159"/>
            <a:ext cx="2864904" cy="2346760"/>
          </a:xfrm>
          <a:prstGeom prst="straightConnector1">
            <a:avLst/>
          </a:prstGeom>
          <a:ln w="101600">
            <a:solidFill>
              <a:schemeClr val="accent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/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74336-FF98-417D-9F5F-6386C5850835}"/>
              </a:ext>
            </a:extLst>
          </p:cNvPr>
          <p:cNvCxnSpPr>
            <a:cxnSpLocks/>
            <a:stCxn id="22" idx="1"/>
            <a:endCxn id="31" idx="3"/>
          </p:cNvCxnSpPr>
          <p:nvPr/>
        </p:nvCxnSpPr>
        <p:spPr>
          <a:xfrm flipH="1">
            <a:off x="29477928" y="12257086"/>
            <a:ext cx="1489471" cy="35008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/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/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66C717-DB42-40FF-9C6F-12EBB3831F78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1409561" y="13843022"/>
            <a:ext cx="2120293" cy="154764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B277A1-F870-422B-8F5A-8064A0176BFA}"/>
              </a:ext>
            </a:extLst>
          </p:cNvPr>
          <p:cNvCxnSpPr>
            <a:cxnSpLocks/>
          </p:cNvCxnSpPr>
          <p:nvPr/>
        </p:nvCxnSpPr>
        <p:spPr>
          <a:xfrm flipV="1">
            <a:off x="19921106" y="8252182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/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E365BA-79A9-4ADA-8EC5-D7FC23389DAE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4531032" y="12292094"/>
            <a:ext cx="992665" cy="110910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43856B-B050-46D8-AA9A-A42071B7516A}"/>
              </a:ext>
            </a:extLst>
          </p:cNvPr>
          <p:cNvCxnSpPr>
            <a:cxnSpLocks/>
          </p:cNvCxnSpPr>
          <p:nvPr/>
        </p:nvCxnSpPr>
        <p:spPr>
          <a:xfrm flipV="1">
            <a:off x="23959179" y="9442182"/>
            <a:ext cx="676729" cy="375714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88001D-487F-4641-A8BE-064A8890E9B8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flipH="1">
            <a:off x="27500813" y="6208657"/>
            <a:ext cx="3393369" cy="4655109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/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00102C-182F-4D36-A4A3-AA79E0D4A717}"/>
              </a:ext>
            </a:extLst>
          </p:cNvPr>
          <p:cNvCxnSpPr>
            <a:cxnSpLocks/>
            <a:endCxn id="114" idx="6"/>
          </p:cNvCxnSpPr>
          <p:nvPr/>
        </p:nvCxnSpPr>
        <p:spPr>
          <a:xfrm flipH="1">
            <a:off x="21723895" y="11998147"/>
            <a:ext cx="3411814" cy="280572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/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1C4F70-C374-4D1C-B2AE-0CB6605C30A2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26327298" y="4343904"/>
            <a:ext cx="3336564" cy="954464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C919A3-7200-4ACC-A8A9-9550F9B9B7D7}"/>
              </a:ext>
            </a:extLst>
          </p:cNvPr>
          <p:cNvCxnSpPr>
            <a:cxnSpLocks/>
            <a:stCxn id="68" idx="1"/>
            <a:endCxn id="127" idx="6"/>
          </p:cNvCxnSpPr>
          <p:nvPr/>
        </p:nvCxnSpPr>
        <p:spPr>
          <a:xfrm flipH="1">
            <a:off x="23048704" y="4343904"/>
            <a:ext cx="856635" cy="1496293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7CB0702-2E7A-4AEC-B04E-4C038289C82E}"/>
              </a:ext>
            </a:extLst>
          </p:cNvPr>
          <p:cNvSpPr txBox="1"/>
          <p:nvPr/>
        </p:nvSpPr>
        <p:spPr>
          <a:xfrm>
            <a:off x="27277612" y="3447170"/>
            <a:ext cx="480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/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B1CFBA-AC7B-41C5-9359-D6C5EF4055CD}"/>
              </a:ext>
            </a:extLst>
          </p:cNvPr>
          <p:cNvCxnSpPr>
            <a:cxnSpLocks/>
            <a:stCxn id="49" idx="2"/>
            <a:endCxn id="77" idx="1"/>
          </p:cNvCxnSpPr>
          <p:nvPr/>
        </p:nvCxnSpPr>
        <p:spPr>
          <a:xfrm>
            <a:off x="23983211" y="13996604"/>
            <a:ext cx="1095643" cy="24679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40B9AE9-1593-4902-9917-B9106569B129}"/>
              </a:ext>
            </a:extLst>
          </p:cNvPr>
          <p:cNvCxnSpPr>
            <a:cxnSpLocks/>
            <a:stCxn id="77" idx="3"/>
            <a:endCxn id="137" idx="2"/>
          </p:cNvCxnSpPr>
          <p:nvPr/>
        </p:nvCxnSpPr>
        <p:spPr>
          <a:xfrm flipV="1">
            <a:off x="27500813" y="15998600"/>
            <a:ext cx="723386" cy="465954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/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/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A6ED097-9AC4-4B32-A65F-FC6C75164AA1}"/>
              </a:ext>
            </a:extLst>
          </p:cNvPr>
          <p:cNvCxnSpPr>
            <a:cxnSpLocks/>
            <a:endCxn id="121" idx="2"/>
          </p:cNvCxnSpPr>
          <p:nvPr/>
        </p:nvCxnSpPr>
        <p:spPr>
          <a:xfrm>
            <a:off x="26613024" y="8851750"/>
            <a:ext cx="2877573" cy="519265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/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eqArr>
                            <m:eqArr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</m:sub>
                                      </m:s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eqAr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𝑴𝑹</m:t>
                                  </m:r>
                                </m:sub>
                              </m:s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𝑪𝑻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𝑐𝑦𝑐𝑙𝑒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/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dirty="0"/>
                  <a:t> can be pixel-wise cross-entropy loss or soft Dice loss or combined</a:t>
                </a: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  <a:blipFill>
                <a:blip r:embed="rId21"/>
                <a:stretch>
                  <a:fillRect l="-2694" t="-9699" b="-1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/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/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9AEB51-F433-4CD1-939C-E6DB79997C4A}"/>
              </a:ext>
            </a:extLst>
          </p:cNvPr>
          <p:cNvCxnSpPr>
            <a:cxnSpLocks/>
            <a:stCxn id="34" idx="1"/>
            <a:endCxn id="101" idx="7"/>
          </p:cNvCxnSpPr>
          <p:nvPr/>
        </p:nvCxnSpPr>
        <p:spPr>
          <a:xfrm flipH="1">
            <a:off x="17609737" y="15390671"/>
            <a:ext cx="980664" cy="5155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AE1CF55-16C8-47BD-B07A-0F4446956072}"/>
              </a:ext>
            </a:extLst>
          </p:cNvPr>
          <p:cNvCxnSpPr>
            <a:cxnSpLocks/>
            <a:stCxn id="35" idx="2"/>
            <a:endCxn id="100" idx="0"/>
          </p:cNvCxnSpPr>
          <p:nvPr/>
        </p:nvCxnSpPr>
        <p:spPr>
          <a:xfrm flipH="1">
            <a:off x="34865571" y="6732796"/>
            <a:ext cx="8355" cy="9356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/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65878D-7D1D-4308-85E0-89B96CFAC967}"/>
              </a:ext>
            </a:extLst>
          </p:cNvPr>
          <p:cNvCxnSpPr>
            <a:cxnSpLocks/>
            <a:stCxn id="25" idx="2"/>
            <a:endCxn id="114" idx="2"/>
          </p:cNvCxnSpPr>
          <p:nvPr/>
        </p:nvCxnSpPr>
        <p:spPr>
          <a:xfrm>
            <a:off x="18414068" y="11017564"/>
            <a:ext cx="1331258" cy="1261155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/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5658020-E3FD-4DA1-BD9D-9FA5A27FE381}"/>
              </a:ext>
            </a:extLst>
          </p:cNvPr>
          <p:cNvCxnSpPr>
            <a:cxnSpLocks/>
            <a:stCxn id="22" idx="0"/>
            <a:endCxn id="121" idx="6"/>
          </p:cNvCxnSpPr>
          <p:nvPr/>
        </p:nvCxnSpPr>
        <p:spPr>
          <a:xfrm flipH="1" flipV="1">
            <a:off x="31469166" y="9371015"/>
            <a:ext cx="869833" cy="1514471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/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989A73C-296F-446D-8885-88A6FA42A44F}"/>
              </a:ext>
            </a:extLst>
          </p:cNvPr>
          <p:cNvCxnSpPr>
            <a:cxnSpLocks/>
            <a:stCxn id="24" idx="3"/>
            <a:endCxn id="127" idx="2"/>
          </p:cNvCxnSpPr>
          <p:nvPr/>
        </p:nvCxnSpPr>
        <p:spPr>
          <a:xfrm flipV="1">
            <a:off x="19770112" y="5840197"/>
            <a:ext cx="1300023" cy="456609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/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84B7FA-DC99-444B-B8E2-7D3DF9572668}"/>
              </a:ext>
            </a:extLst>
          </p:cNvPr>
          <p:cNvCxnSpPr>
            <a:cxnSpLocks/>
            <a:stCxn id="6" idx="1"/>
            <a:endCxn id="137" idx="6"/>
          </p:cNvCxnSpPr>
          <p:nvPr/>
        </p:nvCxnSpPr>
        <p:spPr>
          <a:xfrm flipH="1">
            <a:off x="30202768" y="15655004"/>
            <a:ext cx="764631" cy="343596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5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 animBg="1"/>
      <p:bldP spid="34" grpId="0" animBg="1"/>
      <p:bldP spid="35" grpId="0" animBg="1"/>
      <p:bldP spid="49" grpId="0"/>
      <p:bldP spid="68" grpId="0" animBg="1"/>
      <p:bldP spid="76" grpId="0"/>
      <p:bldP spid="77" grpId="0" animBg="1"/>
      <p:bldP spid="100" grpId="0" animBg="1"/>
      <p:bldP spid="101" grpId="0" animBg="1"/>
      <p:bldP spid="114" grpId="0" animBg="1"/>
      <p:bldP spid="121" grpId="0" animBg="1"/>
      <p:bldP spid="127" grpId="0" animBg="1"/>
      <p:bldP spid="1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C529C-3023-4B5A-8A59-C12C08F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17" y="3432156"/>
            <a:ext cx="30083760" cy="148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8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B916-492C-4288-871C-7E734E09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321" y="6038849"/>
            <a:ext cx="16859250" cy="849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600" dirty="0"/>
              <a:t>More 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6DF03-AF64-4E8E-848C-EBC702DFF6E1}"/>
              </a:ext>
            </a:extLst>
          </p:cNvPr>
          <p:cNvSpPr/>
          <p:nvPr/>
        </p:nvSpPr>
        <p:spPr>
          <a:xfrm>
            <a:off x="19181846" y="7967959"/>
            <a:ext cx="48417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https://github.com/hindupuravinash/the-gan-zoo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003601-EBCA-4C97-B8FB-D9A58236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84" y="4462462"/>
            <a:ext cx="16944109" cy="1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9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 can do more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B48CA285-8F43-4179-B286-B7E115BCEF55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6C4489-52E2-49DC-ABDC-A57274BFF43C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AAE1E0-0FF4-462F-8DEF-33303A1BB43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E941B0-03A5-4DAA-86D7-011E53260A74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4285FF3-ADDA-4D6F-88F0-FCB608A7AEB9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815BA72-9EB0-466B-B4B9-9E9B5BD7637E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7186CB-1F85-4D19-BF51-49E531CC126F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AFF5EB-6756-42FC-BB59-7F33880ABD61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AB58C5C-CE0D-4926-A390-45FB2F040B73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B761E85-757D-4E50-8F2B-E355A1FA2D02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0F587C4-EECA-46C2-ACF6-C6A0F413C591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955F5B-CABD-416C-A802-BEB17D69E411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91D172F-0E39-41D2-9B98-73687FE07794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0E6CB-484F-4AB5-8F1F-089C2F32184F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59AD2D5-1A58-4262-B352-149AB54E75BD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9CC04AC-0E8B-4313-87AA-887678E96991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DC4E62D-5EF2-472A-9C63-EC138CEA4EE4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748CEEF-BE14-4B88-A35A-2A5E608EFB15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8F809A1-2AEB-4EB7-ACC6-389488F8B330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CD718BC-AA68-4D62-9938-5E3602CDE62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DF6B83-9B9E-4C8B-AA9A-AFF62C035911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1E462-C23B-459D-A46A-3E109E7368AE}"/>
              </a:ext>
            </a:extLst>
          </p:cNvPr>
          <p:cNvCxnSpPr>
            <a:endCxn id="2" idx="6"/>
          </p:cNvCxnSpPr>
          <p:nvPr/>
        </p:nvCxnSpPr>
        <p:spPr>
          <a:xfrm flipH="1">
            <a:off x="2229147" y="5760720"/>
            <a:ext cx="1708447" cy="3993117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A8B9E6-EBC3-411D-AB6E-865C14F08EBC}"/>
              </a:ext>
            </a:extLst>
          </p:cNvPr>
          <p:cNvCxnSpPr/>
          <p:nvPr/>
        </p:nvCxnSpPr>
        <p:spPr>
          <a:xfrm>
            <a:off x="11274194" y="5684763"/>
            <a:ext cx="929832" cy="499895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2E08A6-71CD-4BDE-91DD-095D17935E0B}"/>
              </a:ext>
            </a:extLst>
          </p:cNvPr>
          <p:cNvSpPr txBox="1"/>
          <p:nvPr/>
        </p:nvSpPr>
        <p:spPr>
          <a:xfrm>
            <a:off x="2083878" y="17695719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89CE-4EDB-4F26-8EA6-E4BCE4D4797B}"/>
              </a:ext>
            </a:extLst>
          </p:cNvPr>
          <p:cNvSpPr txBox="1"/>
          <p:nvPr/>
        </p:nvSpPr>
        <p:spPr>
          <a:xfrm>
            <a:off x="12621934" y="4292103"/>
            <a:ext cx="2340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p(y) is the class prior, often can be estimated from counting class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/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Sample: get a new sample if we learned the data distribution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Density estimation or prediction: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Data representation: learn effective representation from dataset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 prediction for incomplete data: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</m:oMath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make prediction from partial data is hard for discriminative model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blipFill>
                <a:blip r:embed="rId4"/>
                <a:stretch>
                  <a:fillRect l="-1505" t="-1456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89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Data likelihood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Log data likelihood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 generative model relies on maximizing data likelihoods: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blipFill>
                <a:blip r:embed="rId3"/>
                <a:stretch>
                  <a:fillRect l="-2204" t="-3176" r="-51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/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Autoregressive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conditional dependence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blipFill>
                <a:blip r:embed="rId4"/>
                <a:stretch>
                  <a:fillRect l="-1408" t="-15190" b="-36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/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Variational autoencoders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dirty="0"/>
                  <a:t>, latent variable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blipFill>
                <a:blip r:embed="rId5"/>
                <a:stretch>
                  <a:fillRect l="-1408" t="-1569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/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Flow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functional transformation between latent and data variable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blipFill>
                <a:blip r:embed="rId6"/>
                <a:stretch>
                  <a:fillRect l="-1056" r="-1375" b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80EB6B-7419-4551-A08F-8367C58BD887}"/>
              </a:ext>
            </a:extLst>
          </p:cNvPr>
          <p:cNvSpPr txBox="1"/>
          <p:nvPr/>
        </p:nvSpPr>
        <p:spPr>
          <a:xfrm>
            <a:off x="2674620" y="17350740"/>
            <a:ext cx="2612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Differences are how to represent data likelihood and how to conduct learning</a:t>
            </a:r>
          </a:p>
        </p:txBody>
      </p:sp>
    </p:spTree>
    <p:extLst>
      <p:ext uri="{BB962C8B-B14F-4D97-AF65-F5344CB8AC3E}">
        <p14:creationId xmlns:p14="http://schemas.microsoft.com/office/powerpoint/2010/main" val="41429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Implicit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Do not explicitly represent data 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allow sampling from data distribution </a:t>
                </a:r>
                <a:r>
                  <a:rPr lang="en-US" dirty="0">
                    <a:sym typeface="Wingdings" panose="05000000000000000000" pitchFamily="2" charset="2"/>
                  </a:rPr>
                  <a:t> create new samples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blipFill>
                <a:blip r:embed="rId3"/>
                <a:stretch>
                  <a:fillRect l="-2142" t="-5087" r="-1241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82BDF8D-9855-4525-AA3B-A79059DBC052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873DF1-C0EA-41C4-A742-F25524A9A554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83310-EFB0-4A5C-8199-E710BDC0D56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617703-85C8-4F3C-8A04-B4330E2A505B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B7C7-CD8E-48A3-A18F-A176D3DACB73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EA1360-F7BF-424F-AD93-2646B7488DE5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0EEFF2-7758-4683-9180-45DCED8E15B8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40706-9D4C-479A-B553-AB4FCEA244FB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05FD75-69EE-4CE5-B434-FBB4C46149F5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655652-EB01-43FE-91A7-D195394459FA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AE6A53-EDCD-4415-A6E1-559E7DC86DB0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5E5CA0-1F96-4534-B26D-7BAC8FBAE574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7E58A2-A0A9-4734-81AC-DB94CE9C452C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D8394-B5E5-4692-860A-93A97B0E8366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5E8E3C-6A32-4F0A-806D-1DE08D053CAE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E7C6DD-C52C-4E6D-9E9F-C3994DCA2E05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09A92-BF88-4A5E-9511-633C66A80B71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D7AB2F-2B24-4C65-925A-3AD96B27B632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C9BD7D-09F2-4302-81F8-7619FEBD29E9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459A15-0B7C-4DF4-A4AB-D7B610821A5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6BF9D8-E074-47B6-B182-65B076682448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8EDEA-5DF9-46AA-8AA1-0FAD6788B8C7}"/>
              </a:ext>
            </a:extLst>
          </p:cNvPr>
          <p:cNvSpPr txBox="1"/>
          <p:nvPr/>
        </p:nvSpPr>
        <p:spPr>
          <a:xfrm>
            <a:off x="5535856" y="17898962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/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8B8BF79B-FDE0-4754-802C-2A90D4715CC9}"/>
              </a:ext>
            </a:extLst>
          </p:cNvPr>
          <p:cNvSpPr/>
          <p:nvPr/>
        </p:nvSpPr>
        <p:spPr bwMode="auto">
          <a:xfrm>
            <a:off x="9209366" y="13038288"/>
            <a:ext cx="457200" cy="457200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5F55370-1C50-4D3B-987F-B43AC761D714}"/>
              </a:ext>
            </a:extLst>
          </p:cNvPr>
          <p:cNvCxnSpPr>
            <a:stCxn id="2" idx="1"/>
            <a:endCxn id="34" idx="6"/>
          </p:cNvCxnSpPr>
          <p:nvPr/>
        </p:nvCxnSpPr>
        <p:spPr>
          <a:xfrm rot="10800000" flipV="1">
            <a:off x="9666566" y="10287000"/>
            <a:ext cx="7353426" cy="2979888"/>
          </a:xfrm>
          <a:prstGeom prst="curved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65CCBD-B17E-47C6-8E57-2F1EE969646E}"/>
              </a:ext>
            </a:extLst>
          </p:cNvPr>
          <p:cNvSpPr txBox="1"/>
          <p:nvPr/>
        </p:nvSpPr>
        <p:spPr>
          <a:xfrm>
            <a:off x="19248119" y="9646920"/>
            <a:ext cx="153273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can turn a latent vector to a data sample by learning the underneath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allow density estimation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provide good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34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Early attempt: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latent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density network is a model to output parametric data distribution, e.g.</a:t>
                </a:r>
              </a:p>
              <a:p>
                <a:endParaRPr lang="en-US" dirty="0"/>
              </a:p>
              <a:p>
                <a:r>
                  <a:rPr lang="en-US" dirty="0"/>
                  <a:t>mean and variance of multi-modality Gaussian distribution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blipFill>
                <a:blip r:embed="rId3"/>
                <a:stretch>
                  <a:fillRect l="-1481" t="-8557" r="-515" b="-15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ixture Density Network: The output of a neural network parametrizes a Gaussian mixture model. ">
            <a:extLst>
              <a:ext uri="{FF2B5EF4-FFF2-40B4-BE49-F238E27FC236}">
                <a16:creationId xmlns:a16="http://schemas.microsoft.com/office/drawing/2014/main" id="{5E8E9A18-3F9D-4A17-90C6-8E3D8EAC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18" y="7791540"/>
            <a:ext cx="20543922" cy="85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887B0-FFD6-45AD-972C-BA109EC0B72F}"/>
              </a:ext>
            </a:extLst>
          </p:cNvPr>
          <p:cNvSpPr/>
          <p:nvPr/>
        </p:nvSpPr>
        <p:spPr>
          <a:xfrm>
            <a:off x="2130402" y="18211055"/>
            <a:ext cx="80888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u="sng" dirty="0">
                <a:latin typeface="Roboto"/>
                <a:hlinkClick r:id="rId5"/>
              </a:rPr>
              <a:t>10.1109/PMAPS.2018.8440559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0F24C-F6AA-4472-B31B-4C8AD7CB2169}"/>
              </a:ext>
            </a:extLst>
          </p:cNvPr>
          <p:cNvSpPr txBox="1"/>
          <p:nvPr/>
        </p:nvSpPr>
        <p:spPr>
          <a:xfrm>
            <a:off x="26060400" y="9052560"/>
            <a:ext cx="8298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effective sampling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is simple and easy to train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Limited representation power</a:t>
            </a:r>
          </a:p>
        </p:txBody>
      </p:sp>
    </p:spTree>
    <p:extLst>
      <p:ext uri="{BB962C8B-B14F-4D97-AF65-F5344CB8AC3E}">
        <p14:creationId xmlns:p14="http://schemas.microsoft.com/office/powerpoint/2010/main" val="134068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Modern generative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1596590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deep neural network to learn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Directly generate sample, implicit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85561-FA6D-431B-A83D-85A4E7059F59}"/>
              </a:ext>
            </a:extLst>
          </p:cNvPr>
          <p:cNvSpPr/>
          <p:nvPr/>
        </p:nvSpPr>
        <p:spPr bwMode="auto">
          <a:xfrm>
            <a:off x="13647420" y="9395460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/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D2310-541C-48F9-B4FB-510EFB29C56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9259788" y="11795760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3F38E-C7ED-400D-BDF1-E405E10914F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0574000" y="11795760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C326C1-8C56-403A-AF0F-8EE467B05A2A}"/>
              </a:ext>
            </a:extLst>
          </p:cNvPr>
          <p:cNvSpPr txBox="1"/>
          <p:nvPr/>
        </p:nvSpPr>
        <p:spPr>
          <a:xfrm>
            <a:off x="4744938" y="11841927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197261-C822-4E91-A9A6-BD4F9305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118" y="7428786"/>
            <a:ext cx="8826282" cy="88262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A03AA2-7F5E-4B88-982A-003B7342ECD7}"/>
              </a:ext>
            </a:extLst>
          </p:cNvPr>
          <p:cNvSpPr txBox="1"/>
          <p:nvPr/>
        </p:nvSpPr>
        <p:spPr>
          <a:xfrm>
            <a:off x="2055912" y="17135874"/>
            <a:ext cx="12938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is from Nvidia, style GAN </a:t>
            </a:r>
          </a:p>
          <a:p>
            <a:r>
              <a:rPr lang="en-US" dirty="0"/>
              <a:t>https://github.com/NVlabs/stylegan2</a:t>
            </a:r>
          </a:p>
        </p:txBody>
      </p:sp>
    </p:spTree>
    <p:extLst>
      <p:ext uri="{BB962C8B-B14F-4D97-AF65-F5344CB8AC3E}">
        <p14:creationId xmlns:p14="http://schemas.microsoft.com/office/powerpoint/2010/main" val="918689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27989</TotalTime>
  <Words>2631</Words>
  <Application>Microsoft Office PowerPoint</Application>
  <PresentationFormat>Custom</PresentationFormat>
  <Paragraphs>512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Generative and discriminative model</vt:lpstr>
      <vt:lpstr>Linked by the Bayes Rule</vt:lpstr>
      <vt:lpstr>Generative model can do more</vt:lpstr>
      <vt:lpstr>Generative model</vt:lpstr>
      <vt:lpstr>Implicit generative model</vt:lpstr>
      <vt:lpstr>Early attempt: density network</vt:lpstr>
      <vt:lpstr>Modern generative model</vt:lpstr>
      <vt:lpstr>How to evaluate samples?</vt:lpstr>
      <vt:lpstr>Two-sample tests</vt:lpstr>
      <vt:lpstr>Use DNN for two-sample tests</vt:lpstr>
      <vt:lpstr>A linear design</vt:lpstr>
      <vt:lpstr>G/D gaming design</vt:lpstr>
      <vt:lpstr>G/D gaming design</vt:lpstr>
      <vt:lpstr>GAN loss: Discriminator</vt:lpstr>
      <vt:lpstr>GAN loss: Discriminator</vt:lpstr>
      <vt:lpstr>GAN loss: Generator</vt:lpstr>
      <vt:lpstr>GAN loss: at the optimal point</vt:lpstr>
      <vt:lpstr>GAN loss: at the optimal point</vt:lpstr>
      <vt:lpstr>GAN loss: Jenson-Shannon Divergence</vt:lpstr>
      <vt:lpstr>GAN : Training</vt:lpstr>
      <vt:lpstr>GAN : Training</vt:lpstr>
      <vt:lpstr>GAN : Training</vt:lpstr>
      <vt:lpstr>GAN : Example architectures</vt:lpstr>
      <vt:lpstr>GAN : Example architectures</vt:lpstr>
      <vt:lpstr>GAN : Training</vt:lpstr>
      <vt:lpstr>GAN : Training</vt:lpstr>
      <vt:lpstr>GAN : Training</vt:lpstr>
      <vt:lpstr>GAN : Training</vt:lpstr>
      <vt:lpstr>GAN : Progress is significant</vt:lpstr>
      <vt:lpstr>GAN : Other objects</vt:lpstr>
      <vt:lpstr>GAN : Art generation</vt:lpstr>
      <vt:lpstr>GAN : Video creation</vt:lpstr>
      <vt:lpstr>Conditional GAN</vt:lpstr>
      <vt:lpstr>Conditional GAN</vt:lpstr>
      <vt:lpstr>Conditional GAN</vt:lpstr>
      <vt:lpstr>Image to image translation: Conditional GAN with complicated label</vt:lpstr>
      <vt:lpstr>PowerPoint Presentation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GAN framework is flexible</vt:lpstr>
      <vt:lpstr>CycleGAN with segmentation consistency</vt:lpstr>
      <vt:lpstr>CycleGAN with segmentation consistency</vt:lpstr>
      <vt:lpstr>More resources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2694</cp:revision>
  <dcterms:created xsi:type="dcterms:W3CDTF">2010-08-11T18:35:55Z</dcterms:created>
  <dcterms:modified xsi:type="dcterms:W3CDTF">2021-06-30T16:10:44Z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